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6"/>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B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8" autoAdjust="0"/>
    <p:restoredTop sz="87716" autoAdjust="0"/>
  </p:normalViewPr>
  <p:slideViewPr>
    <p:cSldViewPr snapToGrid="0">
      <p:cViewPr>
        <p:scale>
          <a:sx n="50" d="100"/>
          <a:sy n="50" d="100"/>
        </p:scale>
        <p:origin x="1494" y="4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06794-16F9-4512-A700-C9831266A8D4}" type="doc">
      <dgm:prSet loTypeId="urn:microsoft.com/office/officeart/2005/8/layout/vList2" loCatId="list" qsTypeId="urn:microsoft.com/office/officeart/2005/8/quickstyle/3d1" qsCatId="3D" csTypeId="urn:microsoft.com/office/officeart/2005/8/colors/accent3_1" csCatId="accent3" phldr="1"/>
      <dgm:spPr/>
      <dgm:t>
        <a:bodyPr/>
        <a:lstStyle/>
        <a:p>
          <a:endParaRPr lang="en-US"/>
        </a:p>
      </dgm:t>
    </dgm:pt>
    <dgm:pt modelId="{AE863D5C-4AD7-4979-951C-48CB0F1D167F}">
      <dgm:prSet phldrT="[Text]" custT="1"/>
      <dgm:spPr/>
      <dgm:t>
        <a:bodyPr/>
        <a:lstStyle/>
        <a:p>
          <a:r>
            <a:rPr lang="en-US" sz="4400" b="0" i="0">
              <a:latin typeface="Times New Roman" panose="02020603050405020304" pitchFamily="18" charset="0"/>
              <a:cs typeface="Times New Roman" panose="02020603050405020304" pitchFamily="18" charset="0"/>
            </a:rPr>
            <a:t>Đảm bảo chuyển tiếp tin nhắn</a:t>
          </a:r>
          <a:endParaRPr lang="en-US" sz="4400">
            <a:latin typeface="Times New Roman" panose="02020603050405020304" pitchFamily="18" charset="0"/>
            <a:cs typeface="Times New Roman" panose="02020603050405020304" pitchFamily="18" charset="0"/>
          </a:endParaRPr>
        </a:p>
      </dgm:t>
    </dgm:pt>
    <dgm:pt modelId="{078B2512-1FE1-4922-BB88-0FA5F1E121AF}" type="parTrans" cxnId="{F687761F-0ED3-4E63-98DC-F6AE4AC9064D}">
      <dgm:prSet/>
      <dgm:spPr/>
      <dgm:t>
        <a:bodyPr/>
        <a:lstStyle/>
        <a:p>
          <a:endParaRPr lang="en-US"/>
        </a:p>
      </dgm:t>
    </dgm:pt>
    <dgm:pt modelId="{7F4D8602-6C7D-4771-A68C-C53C3C478825}" type="sibTrans" cxnId="{F687761F-0ED3-4E63-98DC-F6AE4AC9064D}">
      <dgm:prSet/>
      <dgm:spPr/>
      <dgm:t>
        <a:bodyPr/>
        <a:lstStyle/>
        <a:p>
          <a:endParaRPr lang="en-US"/>
        </a:p>
      </dgm:t>
    </dgm:pt>
    <dgm:pt modelId="{5B63AD3F-BEA6-4377-B1A1-B9B6C6B1EA28}">
      <dgm:prSet phldrT="[Text]"/>
      <dgm:spPr/>
      <dgm:t>
        <a:bodyPr/>
        <a:lstStyle/>
        <a:p>
          <a:r>
            <a:rPr lang="vi-VN" b="0" i="0">
              <a:latin typeface="Times New Roman" panose="02020603050405020304" pitchFamily="18" charset="0"/>
              <a:cs typeface="Times New Roman" panose="02020603050405020304" pitchFamily="18" charset="0"/>
            </a:rPr>
            <a:t>Xác thực người gửi</a:t>
          </a:r>
          <a:endParaRPr lang="en-US">
            <a:latin typeface="Times New Roman" panose="02020603050405020304" pitchFamily="18" charset="0"/>
            <a:cs typeface="Times New Roman" panose="02020603050405020304" pitchFamily="18" charset="0"/>
          </a:endParaRPr>
        </a:p>
      </dgm:t>
    </dgm:pt>
    <dgm:pt modelId="{992323F8-6972-4C84-8C08-4A94839A0179}" type="parTrans" cxnId="{C80B8364-F8D1-4C34-8CC1-F4E57AD34DFC}">
      <dgm:prSet/>
      <dgm:spPr/>
      <dgm:t>
        <a:bodyPr/>
        <a:lstStyle/>
        <a:p>
          <a:endParaRPr lang="en-US"/>
        </a:p>
      </dgm:t>
    </dgm:pt>
    <dgm:pt modelId="{DC12156A-24CB-477E-AE8A-A805007D1D20}" type="sibTrans" cxnId="{C80B8364-F8D1-4C34-8CC1-F4E57AD34DFC}">
      <dgm:prSet/>
      <dgm:spPr/>
      <dgm:t>
        <a:bodyPr/>
        <a:lstStyle/>
        <a:p>
          <a:endParaRPr lang="en-US"/>
        </a:p>
      </dgm:t>
    </dgm:pt>
    <dgm:pt modelId="{8944DB92-F44B-4DE2-A607-7A8F007B82C4}">
      <dgm:prSet phldrT="[Text]"/>
      <dgm:spPr/>
      <dgm:t>
        <a:bodyPr/>
        <a:lstStyle/>
        <a:p>
          <a:r>
            <a:rPr lang="vi-VN" b="0" i="0">
              <a:latin typeface="Times New Roman" panose="02020603050405020304" pitchFamily="18" charset="0"/>
              <a:cs typeface="Times New Roman" panose="02020603050405020304" pitchFamily="18" charset="0"/>
            </a:rPr>
            <a:t>Xác thực người gửi</a:t>
          </a:r>
          <a:endParaRPr lang="en-US">
            <a:latin typeface="Times New Roman" panose="02020603050405020304" pitchFamily="18" charset="0"/>
            <a:cs typeface="Times New Roman" panose="02020603050405020304" pitchFamily="18" charset="0"/>
          </a:endParaRPr>
        </a:p>
      </dgm:t>
    </dgm:pt>
    <dgm:pt modelId="{3169E664-D86D-469C-9F88-B22667013425}" type="parTrans" cxnId="{A6A5CB97-A9A5-434A-8D8B-BDD9D3EA76B5}">
      <dgm:prSet/>
      <dgm:spPr/>
      <dgm:t>
        <a:bodyPr/>
        <a:lstStyle/>
        <a:p>
          <a:endParaRPr lang="en-US"/>
        </a:p>
      </dgm:t>
    </dgm:pt>
    <dgm:pt modelId="{69D51192-7589-49C7-A685-D5A548EB00A9}" type="sibTrans" cxnId="{A6A5CB97-A9A5-434A-8D8B-BDD9D3EA76B5}">
      <dgm:prSet/>
      <dgm:spPr/>
      <dgm:t>
        <a:bodyPr/>
        <a:lstStyle/>
        <a:p>
          <a:endParaRPr lang="en-US"/>
        </a:p>
      </dgm:t>
    </dgm:pt>
    <dgm:pt modelId="{31C66908-F600-4786-9553-6933636173FB}">
      <dgm:prSet phldrT="[Text]"/>
      <dgm:spPr/>
      <dgm:t>
        <a:bodyPr/>
        <a:lstStyle/>
        <a:p>
          <a:r>
            <a:rPr lang="en-US" b="0" i="0">
              <a:latin typeface="Times New Roman" panose="02020603050405020304" pitchFamily="18" charset="0"/>
              <a:cs typeface="Times New Roman" panose="02020603050405020304" pitchFamily="18" charset="0"/>
            </a:rPr>
            <a:t>Gửi email hàng loạt</a:t>
          </a:r>
          <a:endParaRPr lang="en-US">
            <a:latin typeface="Times New Roman" panose="02020603050405020304" pitchFamily="18" charset="0"/>
            <a:cs typeface="Times New Roman" panose="02020603050405020304" pitchFamily="18" charset="0"/>
          </a:endParaRPr>
        </a:p>
      </dgm:t>
    </dgm:pt>
    <dgm:pt modelId="{24FE6774-B9BC-4FCD-95BD-25C70C9FBFF5}" type="parTrans" cxnId="{F7743520-41EB-4682-BDBB-7BA25A464A8B}">
      <dgm:prSet/>
      <dgm:spPr/>
      <dgm:t>
        <a:bodyPr/>
        <a:lstStyle/>
        <a:p>
          <a:endParaRPr lang="en-US"/>
        </a:p>
      </dgm:t>
    </dgm:pt>
    <dgm:pt modelId="{91D2739E-D153-44E1-9BEF-4031ABD15D55}" type="sibTrans" cxnId="{F7743520-41EB-4682-BDBB-7BA25A464A8B}">
      <dgm:prSet/>
      <dgm:spPr/>
      <dgm:t>
        <a:bodyPr/>
        <a:lstStyle/>
        <a:p>
          <a:endParaRPr lang="en-US"/>
        </a:p>
      </dgm:t>
    </dgm:pt>
    <dgm:pt modelId="{D1BBEE8C-6401-4E06-A7EC-D1B9BDF6F294}">
      <dgm:prSet phldrT="[Text]"/>
      <dgm:spPr/>
      <dgm:t>
        <a:bodyPr/>
        <a:lstStyle/>
        <a:p>
          <a:r>
            <a:rPr lang="vi-VN" b="0" i="0">
              <a:latin typeface="Times New Roman" panose="02020603050405020304" pitchFamily="18" charset="0"/>
              <a:cs typeface="Times New Roman" panose="02020603050405020304" pitchFamily="18" charset="0"/>
            </a:rPr>
            <a:t>Tương thích đa nền tảng</a:t>
          </a:r>
          <a:endParaRPr lang="en-US">
            <a:latin typeface="Times New Roman" panose="02020603050405020304" pitchFamily="18" charset="0"/>
            <a:cs typeface="Times New Roman" panose="02020603050405020304" pitchFamily="18" charset="0"/>
          </a:endParaRPr>
        </a:p>
      </dgm:t>
    </dgm:pt>
    <dgm:pt modelId="{221D09F5-5928-4C24-912B-C2CE46D1420F}" type="parTrans" cxnId="{607E1E5B-8E57-414F-B0B5-3604C115E76C}">
      <dgm:prSet/>
      <dgm:spPr/>
      <dgm:t>
        <a:bodyPr/>
        <a:lstStyle/>
        <a:p>
          <a:endParaRPr lang="en-US"/>
        </a:p>
      </dgm:t>
    </dgm:pt>
    <dgm:pt modelId="{AADB0DA0-D18D-4505-85E3-4EE5EE03FB4C}" type="sibTrans" cxnId="{607E1E5B-8E57-414F-B0B5-3604C115E76C}">
      <dgm:prSet/>
      <dgm:spPr/>
      <dgm:t>
        <a:bodyPr/>
        <a:lstStyle/>
        <a:p>
          <a:endParaRPr lang="en-US"/>
        </a:p>
      </dgm:t>
    </dgm:pt>
    <dgm:pt modelId="{9162B7DF-D001-4D9D-B5DC-C632738598BB}" type="pres">
      <dgm:prSet presAssocID="{BFF06794-16F9-4512-A700-C9831266A8D4}" presName="linear" presStyleCnt="0">
        <dgm:presLayoutVars>
          <dgm:animLvl val="lvl"/>
          <dgm:resizeHandles val="exact"/>
        </dgm:presLayoutVars>
      </dgm:prSet>
      <dgm:spPr/>
    </dgm:pt>
    <dgm:pt modelId="{70814353-A0C0-4D1C-977B-2E43CA71EA37}" type="pres">
      <dgm:prSet presAssocID="{AE863D5C-4AD7-4979-951C-48CB0F1D167F}" presName="parentText" presStyleLbl="node1" presStyleIdx="0" presStyleCnt="5">
        <dgm:presLayoutVars>
          <dgm:chMax val="0"/>
          <dgm:bulletEnabled val="1"/>
        </dgm:presLayoutVars>
      </dgm:prSet>
      <dgm:spPr/>
    </dgm:pt>
    <dgm:pt modelId="{D126E8AD-EEF2-4260-829D-42D4FCB6934D}" type="pres">
      <dgm:prSet presAssocID="{7F4D8602-6C7D-4771-A68C-C53C3C478825}" presName="spacer" presStyleCnt="0"/>
      <dgm:spPr/>
    </dgm:pt>
    <dgm:pt modelId="{19C18AF8-46E9-4FCA-97AB-E1ABF2BDE8E4}" type="pres">
      <dgm:prSet presAssocID="{5B63AD3F-BEA6-4377-B1A1-B9B6C6B1EA28}" presName="parentText" presStyleLbl="node1" presStyleIdx="1" presStyleCnt="5">
        <dgm:presLayoutVars>
          <dgm:chMax val="0"/>
          <dgm:bulletEnabled val="1"/>
        </dgm:presLayoutVars>
      </dgm:prSet>
      <dgm:spPr/>
    </dgm:pt>
    <dgm:pt modelId="{38B424EE-DE80-4A95-85BC-ABA3859A4EB6}" type="pres">
      <dgm:prSet presAssocID="{DC12156A-24CB-477E-AE8A-A805007D1D20}" presName="spacer" presStyleCnt="0"/>
      <dgm:spPr/>
    </dgm:pt>
    <dgm:pt modelId="{165B134A-9030-43A0-BB93-4B19F68BFB2C}" type="pres">
      <dgm:prSet presAssocID="{8944DB92-F44B-4DE2-A607-7A8F007B82C4}" presName="parentText" presStyleLbl="node1" presStyleIdx="2" presStyleCnt="5">
        <dgm:presLayoutVars>
          <dgm:chMax val="0"/>
          <dgm:bulletEnabled val="1"/>
        </dgm:presLayoutVars>
      </dgm:prSet>
      <dgm:spPr/>
    </dgm:pt>
    <dgm:pt modelId="{76F21FB8-E6F9-4839-9CF3-7885DF2EEC9D}" type="pres">
      <dgm:prSet presAssocID="{69D51192-7589-49C7-A685-D5A548EB00A9}" presName="spacer" presStyleCnt="0"/>
      <dgm:spPr/>
    </dgm:pt>
    <dgm:pt modelId="{0A1C754B-9FDE-409D-8F89-43E3B78F8687}" type="pres">
      <dgm:prSet presAssocID="{31C66908-F600-4786-9553-6933636173FB}" presName="parentText" presStyleLbl="node1" presStyleIdx="3" presStyleCnt="5">
        <dgm:presLayoutVars>
          <dgm:chMax val="0"/>
          <dgm:bulletEnabled val="1"/>
        </dgm:presLayoutVars>
      </dgm:prSet>
      <dgm:spPr/>
    </dgm:pt>
    <dgm:pt modelId="{B3944432-DA16-4939-9B4A-C025D3962286}" type="pres">
      <dgm:prSet presAssocID="{91D2739E-D153-44E1-9BEF-4031ABD15D55}" presName="spacer" presStyleCnt="0"/>
      <dgm:spPr/>
    </dgm:pt>
    <dgm:pt modelId="{96F955F1-DCD5-4F21-A10F-714657ECE5AA}" type="pres">
      <dgm:prSet presAssocID="{D1BBEE8C-6401-4E06-A7EC-D1B9BDF6F294}" presName="parentText" presStyleLbl="node1" presStyleIdx="4" presStyleCnt="5">
        <dgm:presLayoutVars>
          <dgm:chMax val="0"/>
          <dgm:bulletEnabled val="1"/>
        </dgm:presLayoutVars>
      </dgm:prSet>
      <dgm:spPr/>
    </dgm:pt>
  </dgm:ptLst>
  <dgm:cxnLst>
    <dgm:cxn modelId="{F687761F-0ED3-4E63-98DC-F6AE4AC9064D}" srcId="{BFF06794-16F9-4512-A700-C9831266A8D4}" destId="{AE863D5C-4AD7-4979-951C-48CB0F1D167F}" srcOrd="0" destOrd="0" parTransId="{078B2512-1FE1-4922-BB88-0FA5F1E121AF}" sibTransId="{7F4D8602-6C7D-4771-A68C-C53C3C478825}"/>
    <dgm:cxn modelId="{F7743520-41EB-4682-BDBB-7BA25A464A8B}" srcId="{BFF06794-16F9-4512-A700-C9831266A8D4}" destId="{31C66908-F600-4786-9553-6933636173FB}" srcOrd="3" destOrd="0" parTransId="{24FE6774-B9BC-4FCD-95BD-25C70C9FBFF5}" sibTransId="{91D2739E-D153-44E1-9BEF-4031ABD15D55}"/>
    <dgm:cxn modelId="{607E1E5B-8E57-414F-B0B5-3604C115E76C}" srcId="{BFF06794-16F9-4512-A700-C9831266A8D4}" destId="{D1BBEE8C-6401-4E06-A7EC-D1B9BDF6F294}" srcOrd="4" destOrd="0" parTransId="{221D09F5-5928-4C24-912B-C2CE46D1420F}" sibTransId="{AADB0DA0-D18D-4505-85E3-4EE5EE03FB4C}"/>
    <dgm:cxn modelId="{C80B8364-F8D1-4C34-8CC1-F4E57AD34DFC}" srcId="{BFF06794-16F9-4512-A700-C9831266A8D4}" destId="{5B63AD3F-BEA6-4377-B1A1-B9B6C6B1EA28}" srcOrd="1" destOrd="0" parTransId="{992323F8-6972-4C84-8C08-4A94839A0179}" sibTransId="{DC12156A-24CB-477E-AE8A-A805007D1D20}"/>
    <dgm:cxn modelId="{D269D14B-C4B8-4084-AD66-C4EFC214452D}" type="presOf" srcId="{D1BBEE8C-6401-4E06-A7EC-D1B9BDF6F294}" destId="{96F955F1-DCD5-4F21-A10F-714657ECE5AA}" srcOrd="0" destOrd="0" presId="urn:microsoft.com/office/officeart/2005/8/layout/vList2"/>
    <dgm:cxn modelId="{924FAD51-7FE1-4658-A2BF-F7C1C7F3B217}" type="presOf" srcId="{BFF06794-16F9-4512-A700-C9831266A8D4}" destId="{9162B7DF-D001-4D9D-B5DC-C632738598BB}" srcOrd="0" destOrd="0" presId="urn:microsoft.com/office/officeart/2005/8/layout/vList2"/>
    <dgm:cxn modelId="{10CD4457-C964-4502-A3EE-D5D57A3B0415}" type="presOf" srcId="{AE863D5C-4AD7-4979-951C-48CB0F1D167F}" destId="{70814353-A0C0-4D1C-977B-2E43CA71EA37}" srcOrd="0" destOrd="0" presId="urn:microsoft.com/office/officeart/2005/8/layout/vList2"/>
    <dgm:cxn modelId="{5DDCEC94-FAFD-4E93-A521-E4E141A06C82}" type="presOf" srcId="{8944DB92-F44B-4DE2-A607-7A8F007B82C4}" destId="{165B134A-9030-43A0-BB93-4B19F68BFB2C}" srcOrd="0" destOrd="0" presId="urn:microsoft.com/office/officeart/2005/8/layout/vList2"/>
    <dgm:cxn modelId="{A6A5CB97-A9A5-434A-8D8B-BDD9D3EA76B5}" srcId="{BFF06794-16F9-4512-A700-C9831266A8D4}" destId="{8944DB92-F44B-4DE2-A607-7A8F007B82C4}" srcOrd="2" destOrd="0" parTransId="{3169E664-D86D-469C-9F88-B22667013425}" sibTransId="{69D51192-7589-49C7-A685-D5A548EB00A9}"/>
    <dgm:cxn modelId="{589BA3B4-11DC-4484-BE86-8A1A25E05A67}" type="presOf" srcId="{5B63AD3F-BEA6-4377-B1A1-B9B6C6B1EA28}" destId="{19C18AF8-46E9-4FCA-97AB-E1ABF2BDE8E4}" srcOrd="0" destOrd="0" presId="urn:microsoft.com/office/officeart/2005/8/layout/vList2"/>
    <dgm:cxn modelId="{671376D8-1E9C-45C7-95EA-D3B091447F43}" type="presOf" srcId="{31C66908-F600-4786-9553-6933636173FB}" destId="{0A1C754B-9FDE-409D-8F89-43E3B78F8687}" srcOrd="0" destOrd="0" presId="urn:microsoft.com/office/officeart/2005/8/layout/vList2"/>
    <dgm:cxn modelId="{184836F8-818E-4B81-ACE6-BA1A3D3E35D5}" type="presParOf" srcId="{9162B7DF-D001-4D9D-B5DC-C632738598BB}" destId="{70814353-A0C0-4D1C-977B-2E43CA71EA37}" srcOrd="0" destOrd="0" presId="urn:microsoft.com/office/officeart/2005/8/layout/vList2"/>
    <dgm:cxn modelId="{2E877996-B54B-4027-94A1-C11F2F516D0C}" type="presParOf" srcId="{9162B7DF-D001-4D9D-B5DC-C632738598BB}" destId="{D126E8AD-EEF2-4260-829D-42D4FCB6934D}" srcOrd="1" destOrd="0" presId="urn:microsoft.com/office/officeart/2005/8/layout/vList2"/>
    <dgm:cxn modelId="{664F15D2-1A56-42D6-B1D2-343546198FAC}" type="presParOf" srcId="{9162B7DF-D001-4D9D-B5DC-C632738598BB}" destId="{19C18AF8-46E9-4FCA-97AB-E1ABF2BDE8E4}" srcOrd="2" destOrd="0" presId="urn:microsoft.com/office/officeart/2005/8/layout/vList2"/>
    <dgm:cxn modelId="{5F473999-2D52-4999-9418-F3068D55A4F4}" type="presParOf" srcId="{9162B7DF-D001-4D9D-B5DC-C632738598BB}" destId="{38B424EE-DE80-4A95-85BC-ABA3859A4EB6}" srcOrd="3" destOrd="0" presId="urn:microsoft.com/office/officeart/2005/8/layout/vList2"/>
    <dgm:cxn modelId="{B6D14566-7734-45C0-BCB6-9AB4705E97C1}" type="presParOf" srcId="{9162B7DF-D001-4D9D-B5DC-C632738598BB}" destId="{165B134A-9030-43A0-BB93-4B19F68BFB2C}" srcOrd="4" destOrd="0" presId="urn:microsoft.com/office/officeart/2005/8/layout/vList2"/>
    <dgm:cxn modelId="{A158F8DB-00AF-4E37-B10A-22F83F9C6144}" type="presParOf" srcId="{9162B7DF-D001-4D9D-B5DC-C632738598BB}" destId="{76F21FB8-E6F9-4839-9CF3-7885DF2EEC9D}" srcOrd="5" destOrd="0" presId="urn:microsoft.com/office/officeart/2005/8/layout/vList2"/>
    <dgm:cxn modelId="{15AEA606-3506-4C64-B75A-C170A26723EC}" type="presParOf" srcId="{9162B7DF-D001-4D9D-B5DC-C632738598BB}" destId="{0A1C754B-9FDE-409D-8F89-43E3B78F8687}" srcOrd="6" destOrd="0" presId="urn:microsoft.com/office/officeart/2005/8/layout/vList2"/>
    <dgm:cxn modelId="{BB078095-DE3D-4EE0-8CA5-9470C6F8DC20}" type="presParOf" srcId="{9162B7DF-D001-4D9D-B5DC-C632738598BB}" destId="{B3944432-DA16-4939-9B4A-C025D3962286}" srcOrd="7" destOrd="0" presId="urn:microsoft.com/office/officeart/2005/8/layout/vList2"/>
    <dgm:cxn modelId="{95174A0F-B4EC-4F83-879E-59FC1AC65970}" type="presParOf" srcId="{9162B7DF-D001-4D9D-B5DC-C632738598BB}" destId="{96F955F1-DCD5-4F21-A10F-714657ECE5AA}"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F06794-16F9-4512-A700-C9831266A8D4}" type="doc">
      <dgm:prSet loTypeId="urn:microsoft.com/office/officeart/2005/8/layout/default" loCatId="list" qsTypeId="urn:microsoft.com/office/officeart/2005/8/quickstyle/3d1" qsCatId="3D" csTypeId="urn:microsoft.com/office/officeart/2005/8/colors/accent3_1" csCatId="accent3" phldr="1"/>
      <dgm:spPr/>
      <dgm:t>
        <a:bodyPr/>
        <a:lstStyle/>
        <a:p>
          <a:endParaRPr lang="en-US"/>
        </a:p>
      </dgm:t>
    </dgm:pt>
    <dgm:pt modelId="{AE863D5C-4AD7-4979-951C-48CB0F1D167F}">
      <dgm:prSet phldrT="[Text]" custT="1"/>
      <dgm:spPr/>
      <dgm:t>
        <a:bodyPr/>
        <a:lstStyle/>
        <a:p>
          <a:r>
            <a:rPr lang="en-US" sz="4400" b="0" i="0">
              <a:latin typeface="Times New Roman" panose="02020603050405020304" pitchFamily="18" charset="0"/>
              <a:cs typeface="Times New Roman" panose="02020603050405020304" pitchFamily="18" charset="0"/>
            </a:rPr>
            <a:t>Gửi và nhận email cá nhân</a:t>
          </a:r>
          <a:endParaRPr lang="en-US" sz="4400">
            <a:latin typeface="Times New Roman" panose="02020603050405020304" pitchFamily="18" charset="0"/>
            <a:cs typeface="Times New Roman" panose="02020603050405020304" pitchFamily="18" charset="0"/>
          </a:endParaRPr>
        </a:p>
      </dgm:t>
    </dgm:pt>
    <dgm:pt modelId="{078B2512-1FE1-4922-BB88-0FA5F1E121AF}" type="parTrans" cxnId="{F687761F-0ED3-4E63-98DC-F6AE4AC9064D}">
      <dgm:prSet/>
      <dgm:spPr/>
      <dgm:t>
        <a:bodyPr/>
        <a:lstStyle/>
        <a:p>
          <a:endParaRPr lang="en-US"/>
        </a:p>
      </dgm:t>
    </dgm:pt>
    <dgm:pt modelId="{7F4D8602-6C7D-4771-A68C-C53C3C478825}" type="sibTrans" cxnId="{F687761F-0ED3-4E63-98DC-F6AE4AC9064D}">
      <dgm:prSet/>
      <dgm:spPr/>
      <dgm:t>
        <a:bodyPr/>
        <a:lstStyle/>
        <a:p>
          <a:endParaRPr lang="en-US"/>
        </a:p>
      </dgm:t>
    </dgm:pt>
    <dgm:pt modelId="{5B63AD3F-BEA6-4377-B1A1-B9B6C6B1EA28}">
      <dgm:prSet phldrT="[Text]" custT="1"/>
      <dgm:spPr/>
      <dgm:t>
        <a:bodyPr/>
        <a:lstStyle/>
        <a:p>
          <a:r>
            <a:rPr lang="en-US" sz="4400" b="0" i="0">
              <a:latin typeface="Times New Roman" panose="02020603050405020304" pitchFamily="18" charset="0"/>
              <a:cs typeface="Times New Roman" panose="02020603050405020304" pitchFamily="18" charset="0"/>
            </a:rPr>
            <a:t>Email doanh nghiệp</a:t>
          </a:r>
          <a:endParaRPr lang="en-US" sz="4400">
            <a:latin typeface="Times New Roman" panose="02020603050405020304" pitchFamily="18" charset="0"/>
            <a:cs typeface="Times New Roman" panose="02020603050405020304" pitchFamily="18" charset="0"/>
          </a:endParaRPr>
        </a:p>
      </dgm:t>
    </dgm:pt>
    <dgm:pt modelId="{992323F8-6972-4C84-8C08-4A94839A0179}" type="parTrans" cxnId="{C80B8364-F8D1-4C34-8CC1-F4E57AD34DFC}">
      <dgm:prSet/>
      <dgm:spPr/>
      <dgm:t>
        <a:bodyPr/>
        <a:lstStyle/>
        <a:p>
          <a:endParaRPr lang="en-US"/>
        </a:p>
      </dgm:t>
    </dgm:pt>
    <dgm:pt modelId="{DC12156A-24CB-477E-AE8A-A805007D1D20}" type="sibTrans" cxnId="{C80B8364-F8D1-4C34-8CC1-F4E57AD34DFC}">
      <dgm:prSet/>
      <dgm:spPr/>
      <dgm:t>
        <a:bodyPr/>
        <a:lstStyle/>
        <a:p>
          <a:endParaRPr lang="en-US"/>
        </a:p>
      </dgm:t>
    </dgm:pt>
    <dgm:pt modelId="{8944DB92-F44B-4DE2-A607-7A8F007B82C4}">
      <dgm:prSet phldrT="[Text]" custT="1"/>
      <dgm:spPr/>
      <dgm:t>
        <a:bodyPr/>
        <a:lstStyle/>
        <a:p>
          <a:r>
            <a:rPr lang="en-US" sz="4400" b="0" i="0">
              <a:latin typeface="Times New Roman" panose="02020603050405020304" pitchFamily="18" charset="0"/>
              <a:cs typeface="Times New Roman" panose="02020603050405020304" pitchFamily="18" charset="0"/>
            </a:rPr>
            <a:t>Marketing qua email</a:t>
          </a:r>
          <a:endParaRPr lang="en-US" sz="4400">
            <a:latin typeface="Times New Roman" panose="02020603050405020304" pitchFamily="18" charset="0"/>
            <a:cs typeface="Times New Roman" panose="02020603050405020304" pitchFamily="18" charset="0"/>
          </a:endParaRPr>
        </a:p>
      </dgm:t>
    </dgm:pt>
    <dgm:pt modelId="{3169E664-D86D-469C-9F88-B22667013425}" type="parTrans" cxnId="{A6A5CB97-A9A5-434A-8D8B-BDD9D3EA76B5}">
      <dgm:prSet/>
      <dgm:spPr/>
      <dgm:t>
        <a:bodyPr/>
        <a:lstStyle/>
        <a:p>
          <a:endParaRPr lang="en-US"/>
        </a:p>
      </dgm:t>
    </dgm:pt>
    <dgm:pt modelId="{69D51192-7589-49C7-A685-D5A548EB00A9}" type="sibTrans" cxnId="{A6A5CB97-A9A5-434A-8D8B-BDD9D3EA76B5}">
      <dgm:prSet/>
      <dgm:spPr/>
      <dgm:t>
        <a:bodyPr/>
        <a:lstStyle/>
        <a:p>
          <a:endParaRPr lang="en-US"/>
        </a:p>
      </dgm:t>
    </dgm:pt>
    <dgm:pt modelId="{31C66908-F600-4786-9553-6933636173FB}">
      <dgm:prSet phldrT="[Text]" custT="1"/>
      <dgm:spPr/>
      <dgm:t>
        <a:bodyPr/>
        <a:lstStyle/>
        <a:p>
          <a:r>
            <a:rPr lang="en-US" sz="4400" b="0" i="0">
              <a:latin typeface="Times New Roman" panose="02020603050405020304" pitchFamily="18" charset="0"/>
              <a:cs typeface="Times New Roman" panose="02020603050405020304" pitchFamily="18" charset="0"/>
            </a:rPr>
            <a:t>Hệ thống thông báo tự động</a:t>
          </a:r>
          <a:endParaRPr lang="en-US" sz="4400">
            <a:latin typeface="Times New Roman" panose="02020603050405020304" pitchFamily="18" charset="0"/>
            <a:cs typeface="Times New Roman" panose="02020603050405020304" pitchFamily="18" charset="0"/>
          </a:endParaRPr>
        </a:p>
      </dgm:t>
    </dgm:pt>
    <dgm:pt modelId="{24FE6774-B9BC-4FCD-95BD-25C70C9FBFF5}" type="parTrans" cxnId="{F7743520-41EB-4682-BDBB-7BA25A464A8B}">
      <dgm:prSet/>
      <dgm:spPr/>
      <dgm:t>
        <a:bodyPr/>
        <a:lstStyle/>
        <a:p>
          <a:endParaRPr lang="en-US"/>
        </a:p>
      </dgm:t>
    </dgm:pt>
    <dgm:pt modelId="{91D2739E-D153-44E1-9BEF-4031ABD15D55}" type="sibTrans" cxnId="{F7743520-41EB-4682-BDBB-7BA25A464A8B}">
      <dgm:prSet/>
      <dgm:spPr/>
      <dgm:t>
        <a:bodyPr/>
        <a:lstStyle/>
        <a:p>
          <a:endParaRPr lang="en-US"/>
        </a:p>
      </dgm:t>
    </dgm:pt>
    <dgm:pt modelId="{D1BBEE8C-6401-4E06-A7EC-D1B9BDF6F294}">
      <dgm:prSet phldrT="[Text]" custT="1"/>
      <dgm:spPr/>
      <dgm:t>
        <a:bodyPr/>
        <a:lstStyle/>
        <a:p>
          <a:r>
            <a:rPr lang="en-US" sz="4400" b="0" i="0">
              <a:latin typeface="Times New Roman" panose="02020603050405020304" pitchFamily="18" charset="0"/>
              <a:cs typeface="Times New Roman" panose="02020603050405020304" pitchFamily="18" charset="0"/>
            </a:rPr>
            <a:t>Xác thực và khôi phục mật khẩu</a:t>
          </a:r>
          <a:endParaRPr lang="en-US" sz="4400">
            <a:latin typeface="Times New Roman" panose="02020603050405020304" pitchFamily="18" charset="0"/>
            <a:cs typeface="Times New Roman" panose="02020603050405020304" pitchFamily="18" charset="0"/>
          </a:endParaRPr>
        </a:p>
      </dgm:t>
    </dgm:pt>
    <dgm:pt modelId="{221D09F5-5928-4C24-912B-C2CE46D1420F}" type="parTrans" cxnId="{607E1E5B-8E57-414F-B0B5-3604C115E76C}">
      <dgm:prSet/>
      <dgm:spPr/>
      <dgm:t>
        <a:bodyPr/>
        <a:lstStyle/>
        <a:p>
          <a:endParaRPr lang="en-US"/>
        </a:p>
      </dgm:t>
    </dgm:pt>
    <dgm:pt modelId="{AADB0DA0-D18D-4505-85E3-4EE5EE03FB4C}" type="sibTrans" cxnId="{607E1E5B-8E57-414F-B0B5-3604C115E76C}">
      <dgm:prSet/>
      <dgm:spPr/>
      <dgm:t>
        <a:bodyPr/>
        <a:lstStyle/>
        <a:p>
          <a:endParaRPr lang="en-US"/>
        </a:p>
      </dgm:t>
    </dgm:pt>
    <dgm:pt modelId="{5146244A-44AA-46BD-8233-3BBFCC989773}" type="pres">
      <dgm:prSet presAssocID="{BFF06794-16F9-4512-A700-C9831266A8D4}" presName="diagram" presStyleCnt="0">
        <dgm:presLayoutVars>
          <dgm:dir/>
          <dgm:resizeHandles val="exact"/>
        </dgm:presLayoutVars>
      </dgm:prSet>
      <dgm:spPr/>
    </dgm:pt>
    <dgm:pt modelId="{0C917480-2C82-4A15-8E58-188E30BA9BE4}" type="pres">
      <dgm:prSet presAssocID="{AE863D5C-4AD7-4979-951C-48CB0F1D167F}" presName="node" presStyleLbl="node1" presStyleIdx="0" presStyleCnt="5">
        <dgm:presLayoutVars>
          <dgm:bulletEnabled val="1"/>
        </dgm:presLayoutVars>
      </dgm:prSet>
      <dgm:spPr/>
    </dgm:pt>
    <dgm:pt modelId="{2CB63320-8302-43C8-9859-ADDCFC71CC89}" type="pres">
      <dgm:prSet presAssocID="{7F4D8602-6C7D-4771-A68C-C53C3C478825}" presName="sibTrans" presStyleCnt="0"/>
      <dgm:spPr/>
    </dgm:pt>
    <dgm:pt modelId="{2FC2CA55-58FF-4A58-9399-F7F5B33FCD97}" type="pres">
      <dgm:prSet presAssocID="{5B63AD3F-BEA6-4377-B1A1-B9B6C6B1EA28}" presName="node" presStyleLbl="node1" presStyleIdx="1" presStyleCnt="5">
        <dgm:presLayoutVars>
          <dgm:bulletEnabled val="1"/>
        </dgm:presLayoutVars>
      </dgm:prSet>
      <dgm:spPr/>
    </dgm:pt>
    <dgm:pt modelId="{707BA3BC-815C-49CB-A4A4-B3C70C1949D3}" type="pres">
      <dgm:prSet presAssocID="{DC12156A-24CB-477E-AE8A-A805007D1D20}" presName="sibTrans" presStyleCnt="0"/>
      <dgm:spPr/>
    </dgm:pt>
    <dgm:pt modelId="{E30E5C28-25AF-494B-BE04-C661113DC508}" type="pres">
      <dgm:prSet presAssocID="{8944DB92-F44B-4DE2-A607-7A8F007B82C4}" presName="node" presStyleLbl="node1" presStyleIdx="2" presStyleCnt="5">
        <dgm:presLayoutVars>
          <dgm:bulletEnabled val="1"/>
        </dgm:presLayoutVars>
      </dgm:prSet>
      <dgm:spPr/>
    </dgm:pt>
    <dgm:pt modelId="{88DABFDA-B9B5-437E-BE63-CC306BA784C3}" type="pres">
      <dgm:prSet presAssocID="{69D51192-7589-49C7-A685-D5A548EB00A9}" presName="sibTrans" presStyleCnt="0"/>
      <dgm:spPr/>
    </dgm:pt>
    <dgm:pt modelId="{44B927B0-821B-4176-8716-C690A19C8360}" type="pres">
      <dgm:prSet presAssocID="{31C66908-F600-4786-9553-6933636173FB}" presName="node" presStyleLbl="node1" presStyleIdx="3" presStyleCnt="5">
        <dgm:presLayoutVars>
          <dgm:bulletEnabled val="1"/>
        </dgm:presLayoutVars>
      </dgm:prSet>
      <dgm:spPr/>
    </dgm:pt>
    <dgm:pt modelId="{449B910D-A143-4D8F-B03D-686339A8BB8F}" type="pres">
      <dgm:prSet presAssocID="{91D2739E-D153-44E1-9BEF-4031ABD15D55}" presName="sibTrans" presStyleCnt="0"/>
      <dgm:spPr/>
    </dgm:pt>
    <dgm:pt modelId="{12E692DB-E30D-4F43-A991-BEEADDC35AF3}" type="pres">
      <dgm:prSet presAssocID="{D1BBEE8C-6401-4E06-A7EC-D1B9BDF6F294}" presName="node" presStyleLbl="node1" presStyleIdx="4" presStyleCnt="5">
        <dgm:presLayoutVars>
          <dgm:bulletEnabled val="1"/>
        </dgm:presLayoutVars>
      </dgm:prSet>
      <dgm:spPr/>
    </dgm:pt>
  </dgm:ptLst>
  <dgm:cxnLst>
    <dgm:cxn modelId="{F687761F-0ED3-4E63-98DC-F6AE4AC9064D}" srcId="{BFF06794-16F9-4512-A700-C9831266A8D4}" destId="{AE863D5C-4AD7-4979-951C-48CB0F1D167F}" srcOrd="0" destOrd="0" parTransId="{078B2512-1FE1-4922-BB88-0FA5F1E121AF}" sibTransId="{7F4D8602-6C7D-4771-A68C-C53C3C478825}"/>
    <dgm:cxn modelId="{F7743520-41EB-4682-BDBB-7BA25A464A8B}" srcId="{BFF06794-16F9-4512-A700-C9831266A8D4}" destId="{31C66908-F600-4786-9553-6933636173FB}" srcOrd="3" destOrd="0" parTransId="{24FE6774-B9BC-4FCD-95BD-25C70C9FBFF5}" sibTransId="{91D2739E-D153-44E1-9BEF-4031ABD15D55}"/>
    <dgm:cxn modelId="{607E1E5B-8E57-414F-B0B5-3604C115E76C}" srcId="{BFF06794-16F9-4512-A700-C9831266A8D4}" destId="{D1BBEE8C-6401-4E06-A7EC-D1B9BDF6F294}" srcOrd="4" destOrd="0" parTransId="{221D09F5-5928-4C24-912B-C2CE46D1420F}" sibTransId="{AADB0DA0-D18D-4505-85E3-4EE5EE03FB4C}"/>
    <dgm:cxn modelId="{8AC37E63-2AFF-45AA-9B07-8C7675565D7C}" type="presOf" srcId="{D1BBEE8C-6401-4E06-A7EC-D1B9BDF6F294}" destId="{12E692DB-E30D-4F43-A991-BEEADDC35AF3}" srcOrd="0" destOrd="0" presId="urn:microsoft.com/office/officeart/2005/8/layout/default"/>
    <dgm:cxn modelId="{C80B8364-F8D1-4C34-8CC1-F4E57AD34DFC}" srcId="{BFF06794-16F9-4512-A700-C9831266A8D4}" destId="{5B63AD3F-BEA6-4377-B1A1-B9B6C6B1EA28}" srcOrd="1" destOrd="0" parTransId="{992323F8-6972-4C84-8C08-4A94839A0179}" sibTransId="{DC12156A-24CB-477E-AE8A-A805007D1D20}"/>
    <dgm:cxn modelId="{D9ADC780-E81F-4666-BCF7-DDBCA0B6CAD0}" type="presOf" srcId="{8944DB92-F44B-4DE2-A607-7A8F007B82C4}" destId="{E30E5C28-25AF-494B-BE04-C661113DC508}" srcOrd="0" destOrd="0" presId="urn:microsoft.com/office/officeart/2005/8/layout/default"/>
    <dgm:cxn modelId="{A6A5CB97-A9A5-434A-8D8B-BDD9D3EA76B5}" srcId="{BFF06794-16F9-4512-A700-C9831266A8D4}" destId="{8944DB92-F44B-4DE2-A607-7A8F007B82C4}" srcOrd="2" destOrd="0" parTransId="{3169E664-D86D-469C-9F88-B22667013425}" sibTransId="{69D51192-7589-49C7-A685-D5A548EB00A9}"/>
    <dgm:cxn modelId="{5D24B5A6-8CAB-47C1-AE37-A914CED0E5BE}" type="presOf" srcId="{5B63AD3F-BEA6-4377-B1A1-B9B6C6B1EA28}" destId="{2FC2CA55-58FF-4A58-9399-F7F5B33FCD97}" srcOrd="0" destOrd="0" presId="urn:microsoft.com/office/officeart/2005/8/layout/default"/>
    <dgm:cxn modelId="{DDB85FBA-6E68-49BB-A552-CA47D95A381E}" type="presOf" srcId="{31C66908-F600-4786-9553-6933636173FB}" destId="{44B927B0-821B-4176-8716-C690A19C8360}" srcOrd="0" destOrd="0" presId="urn:microsoft.com/office/officeart/2005/8/layout/default"/>
    <dgm:cxn modelId="{0ED80CCB-CAE8-4E69-8B11-AC5F3C709923}" type="presOf" srcId="{AE863D5C-4AD7-4979-951C-48CB0F1D167F}" destId="{0C917480-2C82-4A15-8E58-188E30BA9BE4}" srcOrd="0" destOrd="0" presId="urn:microsoft.com/office/officeart/2005/8/layout/default"/>
    <dgm:cxn modelId="{B39754CE-4FEF-4EC2-973C-01A34DC09EC4}" type="presOf" srcId="{BFF06794-16F9-4512-A700-C9831266A8D4}" destId="{5146244A-44AA-46BD-8233-3BBFCC989773}" srcOrd="0" destOrd="0" presId="urn:microsoft.com/office/officeart/2005/8/layout/default"/>
    <dgm:cxn modelId="{A7F0016B-D614-4C5D-8EB8-44E0943A61DE}" type="presParOf" srcId="{5146244A-44AA-46BD-8233-3BBFCC989773}" destId="{0C917480-2C82-4A15-8E58-188E30BA9BE4}" srcOrd="0" destOrd="0" presId="urn:microsoft.com/office/officeart/2005/8/layout/default"/>
    <dgm:cxn modelId="{5934E42A-B259-4DD5-93C7-1E2BC22BCDBF}" type="presParOf" srcId="{5146244A-44AA-46BD-8233-3BBFCC989773}" destId="{2CB63320-8302-43C8-9859-ADDCFC71CC89}" srcOrd="1" destOrd="0" presId="urn:microsoft.com/office/officeart/2005/8/layout/default"/>
    <dgm:cxn modelId="{E0535A10-E96C-4072-B9CC-87B9314A303C}" type="presParOf" srcId="{5146244A-44AA-46BD-8233-3BBFCC989773}" destId="{2FC2CA55-58FF-4A58-9399-F7F5B33FCD97}" srcOrd="2" destOrd="0" presId="urn:microsoft.com/office/officeart/2005/8/layout/default"/>
    <dgm:cxn modelId="{1ABE9386-2117-4875-8DBD-378D682644C0}" type="presParOf" srcId="{5146244A-44AA-46BD-8233-3BBFCC989773}" destId="{707BA3BC-815C-49CB-A4A4-B3C70C1949D3}" srcOrd="3" destOrd="0" presId="urn:microsoft.com/office/officeart/2005/8/layout/default"/>
    <dgm:cxn modelId="{1FBA1CFC-F622-41B0-8286-16581F9BC0D5}" type="presParOf" srcId="{5146244A-44AA-46BD-8233-3BBFCC989773}" destId="{E30E5C28-25AF-494B-BE04-C661113DC508}" srcOrd="4" destOrd="0" presId="urn:microsoft.com/office/officeart/2005/8/layout/default"/>
    <dgm:cxn modelId="{19E247A9-F5B5-4FB3-B660-AE4871934EAD}" type="presParOf" srcId="{5146244A-44AA-46BD-8233-3BBFCC989773}" destId="{88DABFDA-B9B5-437E-BE63-CC306BA784C3}" srcOrd="5" destOrd="0" presId="urn:microsoft.com/office/officeart/2005/8/layout/default"/>
    <dgm:cxn modelId="{745961A4-6460-4D9B-AF8E-A5D8F920B716}" type="presParOf" srcId="{5146244A-44AA-46BD-8233-3BBFCC989773}" destId="{44B927B0-821B-4176-8716-C690A19C8360}" srcOrd="6" destOrd="0" presId="urn:microsoft.com/office/officeart/2005/8/layout/default"/>
    <dgm:cxn modelId="{961B5A89-2744-46CC-994F-F884C546F7B7}" type="presParOf" srcId="{5146244A-44AA-46BD-8233-3BBFCC989773}" destId="{449B910D-A143-4D8F-B03D-686339A8BB8F}" srcOrd="7" destOrd="0" presId="urn:microsoft.com/office/officeart/2005/8/layout/default"/>
    <dgm:cxn modelId="{9D0E72A7-E90C-4340-A311-32AEBF111AB2}" type="presParOf" srcId="{5146244A-44AA-46BD-8233-3BBFCC989773}" destId="{12E692DB-E30D-4F43-A991-BEEADDC35AF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14353-A0C0-4D1C-977B-2E43CA71EA37}">
      <dsp:nvSpPr>
        <dsp:cNvPr id="0" name=""/>
        <dsp:cNvSpPr/>
      </dsp:nvSpPr>
      <dsp:spPr>
        <a:xfrm>
          <a:off x="0" y="63473"/>
          <a:ext cx="10987311" cy="10296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Đảm bảo chuyển tiếp tin nhắn</a:t>
          </a:r>
          <a:endParaRPr lang="en-US" sz="4400" kern="1200">
            <a:latin typeface="Times New Roman" panose="02020603050405020304" pitchFamily="18" charset="0"/>
            <a:cs typeface="Times New Roman" panose="02020603050405020304" pitchFamily="18" charset="0"/>
          </a:endParaRPr>
        </a:p>
      </dsp:txBody>
      <dsp:txXfrm>
        <a:off x="50261" y="113734"/>
        <a:ext cx="10886789" cy="929078"/>
      </dsp:txXfrm>
    </dsp:sp>
    <dsp:sp modelId="{19C18AF8-46E9-4FCA-97AB-E1ABF2BDE8E4}">
      <dsp:nvSpPr>
        <dsp:cNvPr id="0" name=""/>
        <dsp:cNvSpPr/>
      </dsp:nvSpPr>
      <dsp:spPr>
        <a:xfrm>
          <a:off x="0" y="1219793"/>
          <a:ext cx="10987311" cy="10296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vi-VN" sz="4400" b="0" i="0" kern="1200">
              <a:latin typeface="Times New Roman" panose="02020603050405020304" pitchFamily="18" charset="0"/>
              <a:cs typeface="Times New Roman" panose="02020603050405020304" pitchFamily="18" charset="0"/>
            </a:rPr>
            <a:t>Xác thực người gửi</a:t>
          </a:r>
          <a:endParaRPr lang="en-US" sz="4400" kern="1200">
            <a:latin typeface="Times New Roman" panose="02020603050405020304" pitchFamily="18" charset="0"/>
            <a:cs typeface="Times New Roman" panose="02020603050405020304" pitchFamily="18" charset="0"/>
          </a:endParaRPr>
        </a:p>
      </dsp:txBody>
      <dsp:txXfrm>
        <a:off x="50261" y="1270054"/>
        <a:ext cx="10886789" cy="929078"/>
      </dsp:txXfrm>
    </dsp:sp>
    <dsp:sp modelId="{165B134A-9030-43A0-BB93-4B19F68BFB2C}">
      <dsp:nvSpPr>
        <dsp:cNvPr id="0" name=""/>
        <dsp:cNvSpPr/>
      </dsp:nvSpPr>
      <dsp:spPr>
        <a:xfrm>
          <a:off x="0" y="2376113"/>
          <a:ext cx="10987311" cy="10296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vi-VN" sz="4400" b="0" i="0" kern="1200">
              <a:latin typeface="Times New Roman" panose="02020603050405020304" pitchFamily="18" charset="0"/>
              <a:cs typeface="Times New Roman" panose="02020603050405020304" pitchFamily="18" charset="0"/>
            </a:rPr>
            <a:t>Xác thực người gửi</a:t>
          </a:r>
          <a:endParaRPr lang="en-US" sz="4400" kern="1200">
            <a:latin typeface="Times New Roman" panose="02020603050405020304" pitchFamily="18" charset="0"/>
            <a:cs typeface="Times New Roman" panose="02020603050405020304" pitchFamily="18" charset="0"/>
          </a:endParaRPr>
        </a:p>
      </dsp:txBody>
      <dsp:txXfrm>
        <a:off x="50261" y="2426374"/>
        <a:ext cx="10886789" cy="929078"/>
      </dsp:txXfrm>
    </dsp:sp>
    <dsp:sp modelId="{0A1C754B-9FDE-409D-8F89-43E3B78F8687}">
      <dsp:nvSpPr>
        <dsp:cNvPr id="0" name=""/>
        <dsp:cNvSpPr/>
      </dsp:nvSpPr>
      <dsp:spPr>
        <a:xfrm>
          <a:off x="0" y="3532433"/>
          <a:ext cx="10987311" cy="10296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Gửi email hàng loạt</a:t>
          </a:r>
          <a:endParaRPr lang="en-US" sz="4400" kern="1200">
            <a:latin typeface="Times New Roman" panose="02020603050405020304" pitchFamily="18" charset="0"/>
            <a:cs typeface="Times New Roman" panose="02020603050405020304" pitchFamily="18" charset="0"/>
          </a:endParaRPr>
        </a:p>
      </dsp:txBody>
      <dsp:txXfrm>
        <a:off x="50261" y="3582694"/>
        <a:ext cx="10886789" cy="929078"/>
      </dsp:txXfrm>
    </dsp:sp>
    <dsp:sp modelId="{96F955F1-DCD5-4F21-A10F-714657ECE5AA}">
      <dsp:nvSpPr>
        <dsp:cNvPr id="0" name=""/>
        <dsp:cNvSpPr/>
      </dsp:nvSpPr>
      <dsp:spPr>
        <a:xfrm>
          <a:off x="0" y="4688753"/>
          <a:ext cx="10987311" cy="10296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vi-VN" sz="4400" b="0" i="0" kern="1200">
              <a:latin typeface="Times New Roman" panose="02020603050405020304" pitchFamily="18" charset="0"/>
              <a:cs typeface="Times New Roman" panose="02020603050405020304" pitchFamily="18" charset="0"/>
            </a:rPr>
            <a:t>Tương thích đa nền tảng</a:t>
          </a:r>
          <a:endParaRPr lang="en-US" sz="4400" kern="1200">
            <a:latin typeface="Times New Roman" panose="02020603050405020304" pitchFamily="18" charset="0"/>
            <a:cs typeface="Times New Roman" panose="02020603050405020304" pitchFamily="18" charset="0"/>
          </a:endParaRPr>
        </a:p>
      </dsp:txBody>
      <dsp:txXfrm>
        <a:off x="50261" y="4739014"/>
        <a:ext cx="10886789" cy="92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7480-2C82-4A15-8E58-188E30BA9BE4}">
      <dsp:nvSpPr>
        <dsp:cNvPr id="0" name=""/>
        <dsp:cNvSpPr/>
      </dsp:nvSpPr>
      <dsp:spPr>
        <a:xfrm>
          <a:off x="0" y="659115"/>
          <a:ext cx="3433534" cy="206012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Gửi và nhận email cá nhân</a:t>
          </a:r>
          <a:endParaRPr lang="en-US" sz="4400" kern="1200">
            <a:latin typeface="Times New Roman" panose="02020603050405020304" pitchFamily="18" charset="0"/>
            <a:cs typeface="Times New Roman" panose="02020603050405020304" pitchFamily="18" charset="0"/>
          </a:endParaRPr>
        </a:p>
      </dsp:txBody>
      <dsp:txXfrm>
        <a:off x="0" y="659115"/>
        <a:ext cx="3433534" cy="2060120"/>
      </dsp:txXfrm>
    </dsp:sp>
    <dsp:sp modelId="{2FC2CA55-58FF-4A58-9399-F7F5B33FCD97}">
      <dsp:nvSpPr>
        <dsp:cNvPr id="0" name=""/>
        <dsp:cNvSpPr/>
      </dsp:nvSpPr>
      <dsp:spPr>
        <a:xfrm>
          <a:off x="3776888" y="659115"/>
          <a:ext cx="3433534" cy="206012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Email doanh nghiệp</a:t>
          </a:r>
          <a:endParaRPr lang="en-US" sz="4400" kern="1200">
            <a:latin typeface="Times New Roman" panose="02020603050405020304" pitchFamily="18" charset="0"/>
            <a:cs typeface="Times New Roman" panose="02020603050405020304" pitchFamily="18" charset="0"/>
          </a:endParaRPr>
        </a:p>
      </dsp:txBody>
      <dsp:txXfrm>
        <a:off x="3776888" y="659115"/>
        <a:ext cx="3433534" cy="2060120"/>
      </dsp:txXfrm>
    </dsp:sp>
    <dsp:sp modelId="{E30E5C28-25AF-494B-BE04-C661113DC508}">
      <dsp:nvSpPr>
        <dsp:cNvPr id="0" name=""/>
        <dsp:cNvSpPr/>
      </dsp:nvSpPr>
      <dsp:spPr>
        <a:xfrm>
          <a:off x="7553776" y="659115"/>
          <a:ext cx="3433534" cy="206012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Marketing qua email</a:t>
          </a:r>
          <a:endParaRPr lang="en-US" sz="4400" kern="1200">
            <a:latin typeface="Times New Roman" panose="02020603050405020304" pitchFamily="18" charset="0"/>
            <a:cs typeface="Times New Roman" panose="02020603050405020304" pitchFamily="18" charset="0"/>
          </a:endParaRPr>
        </a:p>
      </dsp:txBody>
      <dsp:txXfrm>
        <a:off x="7553776" y="659115"/>
        <a:ext cx="3433534" cy="2060120"/>
      </dsp:txXfrm>
    </dsp:sp>
    <dsp:sp modelId="{44B927B0-821B-4176-8716-C690A19C8360}">
      <dsp:nvSpPr>
        <dsp:cNvPr id="0" name=""/>
        <dsp:cNvSpPr/>
      </dsp:nvSpPr>
      <dsp:spPr>
        <a:xfrm>
          <a:off x="1888444" y="3062590"/>
          <a:ext cx="3433534" cy="206012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Hệ thống thông báo tự động</a:t>
          </a:r>
          <a:endParaRPr lang="en-US" sz="4400" kern="1200">
            <a:latin typeface="Times New Roman" panose="02020603050405020304" pitchFamily="18" charset="0"/>
            <a:cs typeface="Times New Roman" panose="02020603050405020304" pitchFamily="18" charset="0"/>
          </a:endParaRPr>
        </a:p>
      </dsp:txBody>
      <dsp:txXfrm>
        <a:off x="1888444" y="3062590"/>
        <a:ext cx="3433534" cy="2060120"/>
      </dsp:txXfrm>
    </dsp:sp>
    <dsp:sp modelId="{12E692DB-E30D-4F43-A991-BEEADDC35AF3}">
      <dsp:nvSpPr>
        <dsp:cNvPr id="0" name=""/>
        <dsp:cNvSpPr/>
      </dsp:nvSpPr>
      <dsp:spPr>
        <a:xfrm>
          <a:off x="5665332" y="3062590"/>
          <a:ext cx="3433534" cy="206012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0" i="0" kern="1200">
              <a:latin typeface="Times New Roman" panose="02020603050405020304" pitchFamily="18" charset="0"/>
              <a:cs typeface="Times New Roman" panose="02020603050405020304" pitchFamily="18" charset="0"/>
            </a:rPr>
            <a:t>Xác thực và khôi phục mật khẩu</a:t>
          </a:r>
          <a:endParaRPr lang="en-US" sz="4400" kern="1200">
            <a:latin typeface="Times New Roman" panose="02020603050405020304" pitchFamily="18" charset="0"/>
            <a:cs typeface="Times New Roman" panose="02020603050405020304" pitchFamily="18" charset="0"/>
          </a:endParaRPr>
        </a:p>
      </dsp:txBody>
      <dsp:txXfrm>
        <a:off x="5665332" y="3062590"/>
        <a:ext cx="3433534" cy="2060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6225-908E-4FE3-A970-8F382154D9FE}"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49FDD-BE07-469C-B7AE-912A9FD545ED}" type="slidenum">
              <a:rPr lang="en-US" smtClean="0"/>
              <a:t>‹#›</a:t>
            </a:fld>
            <a:endParaRPr lang="en-US"/>
          </a:p>
        </p:txBody>
      </p:sp>
    </p:spTree>
    <p:extLst>
      <p:ext uri="{BB962C8B-B14F-4D97-AF65-F5344CB8AC3E}">
        <p14:creationId xmlns:p14="http://schemas.microsoft.com/office/powerpoint/2010/main" val="371946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800">
                <a:effectLst/>
                <a:latin typeface="Calibri" panose="020F0502020204030204" pitchFamily="34" charset="0"/>
                <a:ea typeface="DengXian" panose="02010600030101010101" pitchFamily="2" charset="-122"/>
                <a:cs typeface="Times New Roman" panose="02020603050405020304" pitchFamily="18" charset="0"/>
              </a:rPr>
              <a:t>Ví dụ ứng dụng cả bạn sử dụng SendGrid SMTP, smtp.sendgrid.net, dùng cổng 25 (theo mặc định) để gửi email.</a:t>
            </a:r>
          </a:p>
          <a:p>
            <a:pPr marL="457200" marR="0">
              <a:lnSpc>
                <a:spcPct val="107000"/>
              </a:lnSpc>
              <a:spcBef>
                <a:spcPts val="0"/>
              </a:spcBef>
              <a:spcAft>
                <a:spcPts val="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342900" marR="0" lvl="0" indent="-342900">
              <a:lnSpc>
                <a:spcPct val="107000"/>
              </a:lnSpc>
              <a:spcBef>
                <a:spcPts val="0"/>
              </a:spcBef>
              <a:spcAft>
                <a:spcPts val="0"/>
              </a:spcAft>
              <a:buFont typeface="+mj-lt"/>
              <a:buAutoNum type="arabicPeriod"/>
            </a:pPr>
            <a:r>
              <a:rPr lang="en-US" sz="1800">
                <a:effectLst/>
                <a:latin typeface="Calibri" panose="020F0502020204030204" pitchFamily="34" charset="0"/>
                <a:ea typeface="DengXian" panose="02010600030101010101" pitchFamily="2" charset="-122"/>
                <a:cs typeface="Times New Roman" panose="02020603050405020304" pitchFamily="18" charset="0"/>
              </a:rPr>
              <a:t>Nếu bạn gửi email ví dụ gửi đến một email có máy chủ là gmail chẳng hạn (...@gmail.com). Đầu tiên Sendgrid sẽ liên hệ với phía Gmail để xác thực tài khoản người gửi là đang hoạt động. Sau đó chuyển tiếp thông tin thư, chẳng hạn như địa chỉ người gửi, người nhận và nội dung tin nhắn bằng SMTP cho gmail.</a:t>
            </a:r>
          </a:p>
          <a:p>
            <a:pPr marL="457200" marR="0">
              <a:lnSpc>
                <a:spcPct val="107000"/>
              </a:lnSpc>
              <a:spcBef>
                <a:spcPts val="0"/>
              </a:spcBef>
              <a:spcAft>
                <a:spcPts val="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457200" marR="0">
              <a:lnSpc>
                <a:spcPct val="107000"/>
              </a:lnSpc>
              <a:spcBef>
                <a:spcPts val="0"/>
              </a:spcBef>
              <a:spcAft>
                <a:spcPts val="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342900" marR="0" lvl="0" indent="-342900">
              <a:lnSpc>
                <a:spcPct val="107000"/>
              </a:lnSpc>
              <a:spcBef>
                <a:spcPts val="0"/>
              </a:spcBef>
              <a:spcAft>
                <a:spcPts val="0"/>
              </a:spcAft>
              <a:buFont typeface="+mj-lt"/>
              <a:buAutoNum type="arabicPeriod"/>
            </a:pPr>
            <a:r>
              <a:rPr lang="en-US" sz="1800">
                <a:effectLst/>
                <a:latin typeface="Calibri" panose="020F0502020204030204" pitchFamily="34" charset="0"/>
                <a:ea typeface="DengXian" panose="02010600030101010101" pitchFamily="2" charset="-122"/>
                <a:cs typeface="Times New Roman" panose="02020603050405020304" pitchFamily="18" charset="0"/>
              </a:rPr>
              <a:t>SMTP server sendgrid (server gửi) gửi thông tin thư thu thập từ yêu cầu của bạn. Và sau đó lặp lại quá trình đàm thoại trong bước 2 với SMTP server gmail (server nhận) .</a:t>
            </a:r>
          </a:p>
          <a:p>
            <a:pPr marL="457200" marR="0">
              <a:lnSpc>
                <a:spcPct val="107000"/>
              </a:lnSpc>
              <a:spcBef>
                <a:spcPts val="0"/>
              </a:spcBef>
              <a:spcAft>
                <a:spcPts val="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342900" marR="0" lvl="0" indent="-342900">
              <a:lnSpc>
                <a:spcPct val="107000"/>
              </a:lnSpc>
              <a:spcBef>
                <a:spcPts val="0"/>
              </a:spcBef>
              <a:spcAft>
                <a:spcPts val="800"/>
              </a:spcAft>
              <a:buFont typeface="+mj-lt"/>
              <a:buAutoNum type="arabicPeriod"/>
            </a:pPr>
            <a:r>
              <a:rPr lang="en-US" sz="1800">
                <a:effectLst/>
                <a:latin typeface="Calibri" panose="020F0502020204030204" pitchFamily="34" charset="0"/>
                <a:ea typeface="DengXian" panose="02010600030101010101" pitchFamily="2" charset="-122"/>
                <a:cs typeface="Times New Roman" panose="02020603050405020304" pitchFamily="18" charset="0"/>
              </a:rPr>
              <a:t>SMTP server người nhận kiểm tra địa chỉ gửi, địa chỉ người nhận (để đảm bảo họ là người nhận hợp lệ) và nội dung thư. Nó kiểm tra domain gửi cho bất kỳ vấn đề DNS khả nghi. Chẳng hạn như DKIM và chữ ký SPF không hợp lệ. Cho đến khi không có vấn đề, máy chủ thư của người nhận sẽ sử dụng giao thức POP3 hoặc IMAP để truy xuất email. Và cung cấp thông báo cho người nhận dự định của mình.</a:t>
            </a:r>
          </a:p>
          <a:p>
            <a:pPr marL="342900" marR="0" lvl="0" indent="-342900">
              <a:lnSpc>
                <a:spcPct val="107000"/>
              </a:lnSpc>
              <a:spcBef>
                <a:spcPts val="0"/>
              </a:spcBef>
              <a:spcAft>
                <a:spcPts val="800"/>
              </a:spcAft>
              <a:buFont typeface="+mj-lt"/>
              <a:buAutoNum type="arabicPeriod"/>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Ở đây email sẽ được gửi từ someone đến </a:t>
            </a:r>
            <a:r>
              <a:rPr lang="en-US" sz="1800" u="sng">
                <a:effectLst/>
                <a:latin typeface="Calibri" panose="020F0502020204030204" pitchFamily="34" charset="0"/>
                <a:ea typeface="DengXian" panose="02010600030101010101" pitchFamily="2" charset="-122"/>
                <a:cs typeface="Times New Roman" panose="02020603050405020304" pitchFamily="18" charset="0"/>
              </a:rPr>
              <a:t>...@gmail.com</a:t>
            </a:r>
            <a:r>
              <a:rPr lang="en-US" sz="1800">
                <a:effectLst/>
                <a:latin typeface="Calibri" panose="020F0502020204030204" pitchFamily="34" charset="0"/>
                <a:ea typeface="DengXian" panose="02010600030101010101" pitchFamily="2" charset="-122"/>
                <a:cs typeface="Times New Roman" panose="02020603050405020304" pitchFamily="18" charset="0"/>
              </a:rPr>
              <a:t> và ta có Mailjet SMTP server (server gửi), Gmail SMTP server (server nhận). hoạt động theo 4 bước ở trên.</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br>
              <a:rPr lang="en-US" sz="2800">
                <a:effectLst/>
              </a:rPr>
            </a:br>
            <a:r>
              <a:rPr lang="en-US" sz="1800" i="1">
                <a:effectLst/>
                <a:latin typeface="Calibri" panose="020F0502020204030204" pitchFamily="34" charset="0"/>
                <a:ea typeface="DengXian" panose="02010600030101010101" pitchFamily="2" charset="-122"/>
                <a:cs typeface="Times New Roman" panose="02020603050405020304" pitchFamily="18" charset="0"/>
              </a:rPr>
              <a:t>Tại bước 4 chúng ta thấy kiểm tra DNS, SMTP nhận phải kiểm tra để chắc chắn SMTP server gửi email được ủy quyền gửi email đó cho domain của bạn. Ví dụ bạn có domain là </a:t>
            </a:r>
            <a:r>
              <a:rPr lang="en-US" sz="1800" i="1" u="sng">
                <a:effectLst/>
                <a:latin typeface="Calibri" panose="020F0502020204030204" pitchFamily="34" charset="0"/>
                <a:ea typeface="DengXian" panose="02010600030101010101" pitchFamily="2" charset="-122"/>
                <a:cs typeface="Times New Roman" panose="02020603050405020304" pitchFamily="18" charset="0"/>
              </a:rPr>
              <a:t>khoipv.vn</a:t>
            </a:r>
            <a:r>
              <a:rPr lang="en-US" sz="1800" i="1">
                <a:effectLst/>
                <a:latin typeface="Calibri" panose="020F0502020204030204" pitchFamily="34" charset="0"/>
                <a:ea typeface="DengXian" panose="02010600030101010101" pitchFamily="2" charset="-122"/>
                <a:cs typeface="Times New Roman" panose="02020603050405020304" pitchFamily="18" charset="0"/>
              </a:rPr>
              <a:t> và email gửi là </a:t>
            </a:r>
            <a:r>
              <a:rPr lang="en-US" sz="1800" i="1" u="sng">
                <a:effectLst/>
                <a:latin typeface="Calibri" panose="020F0502020204030204" pitchFamily="34" charset="0"/>
                <a:ea typeface="DengXian" panose="02010600030101010101" pitchFamily="2" charset="-122"/>
                <a:cs typeface="Times New Roman" panose="02020603050405020304" pitchFamily="18" charset="0"/>
              </a:rPr>
              <a:t>khoipv@khoipv.com</a:t>
            </a:r>
            <a:r>
              <a:rPr lang="en-US" sz="1800" i="1">
                <a:effectLst/>
                <a:latin typeface="Calibri" panose="020F0502020204030204" pitchFamily="34" charset="0"/>
                <a:ea typeface="DengXian" panose="02010600030101010101" pitchFamily="2" charset="-122"/>
                <a:cs typeface="Times New Roman" panose="02020603050405020304" pitchFamily="18" charset="0"/>
              </a:rPr>
              <a:t>. Lúc này bạn đang sử dụng Sendgrid SMTP để gửi vậy Server gmail phải chắc chắn rằng SMTP Sendgrid được ủy quyền gửi email thay cho domain "</a:t>
            </a:r>
            <a:r>
              <a:rPr lang="en-US" sz="1800" i="1" u="sng">
                <a:effectLst/>
                <a:latin typeface="Calibri" panose="020F0502020204030204" pitchFamily="34" charset="0"/>
                <a:ea typeface="DengXian" panose="02010600030101010101" pitchFamily="2" charset="-122"/>
                <a:cs typeface="Times New Roman" panose="02020603050405020304" pitchFamily="18" charset="0"/>
              </a:rPr>
              <a:t>khoipv.vn</a:t>
            </a:r>
            <a:r>
              <a:rPr lang="en-US" sz="1800" i="1">
                <a:effectLst/>
                <a:latin typeface="Calibri" panose="020F0502020204030204" pitchFamily="34" charset="0"/>
                <a:ea typeface="DengXian" panose="02010600030101010101" pitchFamily="2" charset="-122"/>
                <a:cs typeface="Times New Roman" panose="02020603050405020304" pitchFamily="18" charset="0"/>
              </a:rPr>
              <a:t>" bằng DKIM và chữ ký SPF, giống như 1 bản hợp đồng ủy quyền vậy đó. Mục đích các bước kiểm tra trên để tránh việc giả mạo và spam email đến người nhận.</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8</a:t>
            </a:fld>
            <a:endParaRPr lang="en-US"/>
          </a:p>
        </p:txBody>
      </p:sp>
    </p:spTree>
    <p:extLst>
      <p:ext uri="{BB962C8B-B14F-4D97-AF65-F5344CB8AC3E}">
        <p14:creationId xmlns:p14="http://schemas.microsoft.com/office/powerpoint/2010/main" val="349398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0" i="0">
                <a:solidFill>
                  <a:srgbClr val="D1D5DB"/>
                </a:solidFill>
                <a:effectLst/>
                <a:latin typeface="Söhne"/>
              </a:rPr>
              <a:t>Đảm bảo chuyển tiếp tin nhắn: SMTP đảm bảo chuyển tiếp tin nhắn điện tử từ nguồn gửi đến nguồn nhận. Nó đảm bảo tính toàn vẹn và tin cậy của quá trình truyền tải</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Xác thực người gửi: SMTP yêu cầu xác thực người gửi thông qua quá trình đăng nhập. Điều này giúp ngăn chặn việc lạm dụng và đảm bảo tính bảo mật của hệ thống.</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Bảo mật thông tin: SMTP hỗ trợ các phương pháp bảo mật như SSL/TLS để bảo vệ thông tin trong quá trình truyền tải. Việc sử dụng các biện pháp bảo mật này giúp ngăn chặn việc đánh cắp thông tin và đảm bảo tính riêng tư của email.</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Gửi email hàng loạt: SMTP Mail Server cho phép gửi email hàng loạt đến một danh sách người nhận. Điều này hữu ích trong việc triển khai chiến dịch email marketing hoặc gửi thông báo hàng loạt đến người dùng.</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Tương thích đa nền tảng: SMTP Mail Server cho phép gửi và nhận email từ nhiều nền tảng và thiết bị khác nhau. Người dùng có thể truy cập và gửi email từ máy tính cá nhân, điện thoại di động, máy tính bảng và các thiết bị kết nối Internet khác.</a:t>
            </a:r>
          </a:p>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9</a:t>
            </a:fld>
            <a:endParaRPr lang="en-US"/>
          </a:p>
        </p:txBody>
      </p:sp>
    </p:spTree>
    <p:extLst>
      <p:ext uri="{BB962C8B-B14F-4D97-AF65-F5344CB8AC3E}">
        <p14:creationId xmlns:p14="http://schemas.microsoft.com/office/powerpoint/2010/main" val="1977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0" i="0">
                <a:solidFill>
                  <a:srgbClr val="D1D5DB"/>
                </a:solidFill>
                <a:effectLst/>
                <a:latin typeface="Söhne"/>
              </a:rPr>
              <a:t>Gửi và nhận email cá nhân: SMTP Mail Server là nền tảng cho việc gửi và nhận email cá nhân thông qua các dịch vụ email công cộng như Gmail, Outlook và Yahoo! Mail.</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Email doanh nghiệp: Hầu hết các tổ chức sử dụng SMTP Mail Server để quản lý hệ thống email nội bộ. Điều này bao gồm việc gửi và nhận email trong tổ chức, chia sẻ tệp đính kèm và cài đặt các quy tắc và chính sách liên quan đến email.</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Marketing qua email: SMTP Mail Server là một công cụ quan trọng trong chiến dịch email marketing. Các doanh nghiệp sử dụng SMTP để gửi email quảng cáo, email bản tin, thông báo sự kiện và các thông điệp khác đến khách hàng và người dùng.</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Hệ thống thông báo tự động: SMTP Mail Server được sử dụng để gửi thông báo tự động từ các ứng dụng và dịch vụ trực tuyến. Ví dụ, các ứng dụng di động gửi email thông báo về các cập nhật mới, thông báo từ mạng xã hội và các hoạt động liên quan đến tài khoản người dùng.</a:t>
            </a:r>
            <a:endParaRPr lang="en-US" b="0" i="0">
              <a:solidFill>
                <a:srgbClr val="D1D5DB"/>
              </a:solidFill>
              <a:effectLst/>
              <a:latin typeface="Söhne"/>
            </a:endParaRPr>
          </a:p>
          <a:p>
            <a:pPr algn="l">
              <a:buFont typeface="+mj-lt"/>
              <a:buAutoNum type="arabicPeriod"/>
            </a:pPr>
            <a:endParaRPr lang="vi-VN" b="0" i="0">
              <a:solidFill>
                <a:srgbClr val="D1D5DB"/>
              </a:solidFill>
              <a:effectLst/>
              <a:latin typeface="Söhne"/>
            </a:endParaRPr>
          </a:p>
          <a:p>
            <a:pPr algn="l">
              <a:buFont typeface="+mj-lt"/>
              <a:buAutoNum type="arabicPeriod"/>
            </a:pPr>
            <a:r>
              <a:rPr lang="vi-VN" b="0" i="0">
                <a:solidFill>
                  <a:srgbClr val="D1D5DB"/>
                </a:solidFill>
                <a:effectLst/>
                <a:latin typeface="Söhne"/>
              </a:rPr>
              <a:t>Xác thực và khôi phục mật khẩu: SMTP Mail Server cung cấp khả năng gửi email xác thực và khôi phục mật khẩu. Điều này bao gồm xác nhận địa chỉ email, xác minh danh tính người dùng và cung cấp các liên kết để khôi phục mật khẩu.</a:t>
            </a:r>
          </a:p>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10</a:t>
            </a:fld>
            <a:endParaRPr lang="en-US"/>
          </a:p>
        </p:txBody>
      </p:sp>
    </p:spTree>
    <p:extLst>
      <p:ext uri="{BB962C8B-B14F-4D97-AF65-F5344CB8AC3E}">
        <p14:creationId xmlns:p14="http://schemas.microsoft.com/office/powerpoint/2010/main" val="145904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11</a:t>
            </a:fld>
            <a:endParaRPr lang="en-US"/>
          </a:p>
        </p:txBody>
      </p:sp>
    </p:spTree>
    <p:extLst>
      <p:ext uri="{BB962C8B-B14F-4D97-AF65-F5344CB8AC3E}">
        <p14:creationId xmlns:p14="http://schemas.microsoft.com/office/powerpoint/2010/main" val="104335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12</a:t>
            </a:fld>
            <a:endParaRPr lang="en-US"/>
          </a:p>
        </p:txBody>
      </p:sp>
    </p:spTree>
    <p:extLst>
      <p:ext uri="{BB962C8B-B14F-4D97-AF65-F5344CB8AC3E}">
        <p14:creationId xmlns:p14="http://schemas.microsoft.com/office/powerpoint/2010/main" val="854456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D49FDD-BE07-469C-B7AE-912A9FD545ED}" type="slidenum">
              <a:rPr lang="en-US" smtClean="0"/>
              <a:t>13</a:t>
            </a:fld>
            <a:endParaRPr lang="en-US"/>
          </a:p>
        </p:txBody>
      </p:sp>
    </p:spTree>
    <p:extLst>
      <p:ext uri="{BB962C8B-B14F-4D97-AF65-F5344CB8AC3E}">
        <p14:creationId xmlns:p14="http://schemas.microsoft.com/office/powerpoint/2010/main" val="3406227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5/18/2023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09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5/18/2023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1304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5/18/2023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41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0783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5/18/2023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110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844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271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5/18/2023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479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5/18/2023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8714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5/18/2023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620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5/18/2023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0786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70">
                <a:solidFill>
                  <a:schemeClr val="tx1">
                    <a:tint val="75000"/>
                  </a:schemeClr>
                </a:solidFill>
              </a:defRPr>
            </a:lvl1pPr>
          </a:lstStyle>
          <a:p>
            <a:fld id="{02AC24A9-CCB6-4F8D-B8DB-C2F3692CFA5A}" type="datetimeFigureOut">
              <a:rPr lang="en-US" smtClean="0"/>
              <a:t>5/18/2023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7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7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3207748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000" b="1" kern="1200" spc="17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14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14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14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7.jpeg"/><Relationship Id="rId7" Type="http://schemas.openxmlformats.org/officeDocument/2006/relationships/image" Target="../media/image4.png"/><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Colors" Target="../diagrams/colors2.xml"/><Relationship Id="rId5" Type="http://schemas.openxmlformats.org/officeDocument/2006/relationships/image" Target="../media/image2.png"/><Relationship Id="rId10" Type="http://schemas.openxmlformats.org/officeDocument/2006/relationships/diagramQuickStyle" Target="../diagrams/quickStyle2.xml"/><Relationship Id="rId4" Type="http://schemas.openxmlformats.org/officeDocument/2006/relationships/image" Target="../media/image5.jpeg"/><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2.sv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4.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Colors" Target="../diagrams/colors1.xml"/><Relationship Id="rId5" Type="http://schemas.openxmlformats.org/officeDocument/2006/relationships/image" Target="../media/image2.png"/><Relationship Id="rId10" Type="http://schemas.openxmlformats.org/officeDocument/2006/relationships/diagramQuickStyle" Target="../diagrams/quickStyle1.xml"/><Relationship Id="rId4" Type="http://schemas.openxmlformats.org/officeDocument/2006/relationships/image" Target="../media/image5.jpe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B6C15E1E-8E95-3C3C-1429-A5B6DF1A84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08" r="14047"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04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12BDD4-DF4A-ED45-6D8B-FF550637B474}"/>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SMTP MAIL SERVER</a:t>
            </a:r>
          </a:p>
        </p:txBody>
      </p:sp>
      <p:sp>
        <p:nvSpPr>
          <p:cNvPr id="1052" name="Rectangle 10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cartoon of a pink monster&#10;&#10;Description automatically generated with low confidence">
            <a:extLst>
              <a:ext uri="{FF2B5EF4-FFF2-40B4-BE49-F238E27FC236}">
                <a16:creationId xmlns:a16="http://schemas.microsoft.com/office/drawing/2014/main" id="{F44A1D49-9DD5-3A42-6201-BF8D478CD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81" y="8963074"/>
            <a:ext cx="1335871" cy="1335871"/>
          </a:xfrm>
          <a:prstGeom prst="rect">
            <a:avLst/>
          </a:prstGeom>
        </p:spPr>
      </p:pic>
      <p:pic>
        <p:nvPicPr>
          <p:cNvPr id="16" name="Picture 15" descr="A picture containing clipart, graphics, animated cartoon, cartoon&#10;&#10;Description automatically generated">
            <a:extLst>
              <a:ext uri="{FF2B5EF4-FFF2-40B4-BE49-F238E27FC236}">
                <a16:creationId xmlns:a16="http://schemas.microsoft.com/office/drawing/2014/main" id="{3A91B9C5-2216-1DD8-2677-036CA4FE4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04" y="8963074"/>
            <a:ext cx="1478897" cy="1478897"/>
          </a:xfrm>
          <a:prstGeom prst="rect">
            <a:avLst/>
          </a:prstGeom>
        </p:spPr>
      </p:pic>
      <p:pic>
        <p:nvPicPr>
          <p:cNvPr id="17" name="Picture 16" descr="A cartoon of a green monster&#10;&#10;Description automatically generated with low confidence">
            <a:extLst>
              <a:ext uri="{FF2B5EF4-FFF2-40B4-BE49-F238E27FC236}">
                <a16:creationId xmlns:a16="http://schemas.microsoft.com/office/drawing/2014/main" id="{FE46DD7E-F433-761F-D453-EA1DA3D434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8546" y="8903414"/>
            <a:ext cx="1478897" cy="1478897"/>
          </a:xfrm>
          <a:prstGeom prst="rect">
            <a:avLst/>
          </a:prstGeom>
        </p:spPr>
      </p:pic>
      <p:sp>
        <p:nvSpPr>
          <p:cNvPr id="18" name="Speech Bubble: Oval 17">
            <a:extLst>
              <a:ext uri="{FF2B5EF4-FFF2-40B4-BE49-F238E27FC236}">
                <a16:creationId xmlns:a16="http://schemas.microsoft.com/office/drawing/2014/main" id="{9B249F41-E917-3ED8-5DFC-376AD7C9CEA0}"/>
              </a:ext>
            </a:extLst>
          </p:cNvPr>
          <p:cNvSpPr/>
          <p:nvPr/>
        </p:nvSpPr>
        <p:spPr>
          <a:xfrm rot="10800000">
            <a:off x="429662" y="9871349"/>
            <a:ext cx="1335871" cy="57062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9" name="Speech Bubble: Oval 18">
            <a:extLst>
              <a:ext uri="{FF2B5EF4-FFF2-40B4-BE49-F238E27FC236}">
                <a16:creationId xmlns:a16="http://schemas.microsoft.com/office/drawing/2014/main" id="{75BF91FE-C1F9-C722-B582-60331AF90BC0}"/>
              </a:ext>
            </a:extLst>
          </p:cNvPr>
          <p:cNvSpPr/>
          <p:nvPr/>
        </p:nvSpPr>
        <p:spPr>
          <a:xfrm rot="10800000">
            <a:off x="5140970" y="9728677"/>
            <a:ext cx="955030" cy="42798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20" name="Speech Bubble: Oval 19">
            <a:extLst>
              <a:ext uri="{FF2B5EF4-FFF2-40B4-BE49-F238E27FC236}">
                <a16:creationId xmlns:a16="http://schemas.microsoft.com/office/drawing/2014/main" id="{7A1DC3AF-A69C-3805-F271-BC6F5E09DE31}"/>
              </a:ext>
            </a:extLst>
          </p:cNvPr>
          <p:cNvSpPr/>
          <p:nvPr/>
        </p:nvSpPr>
        <p:spPr>
          <a:xfrm rot="10436363">
            <a:off x="9732153" y="10040859"/>
            <a:ext cx="1271683" cy="23159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Tree>
    <p:extLst>
      <p:ext uri="{BB962C8B-B14F-4D97-AF65-F5344CB8AC3E}">
        <p14:creationId xmlns:p14="http://schemas.microsoft.com/office/powerpoint/2010/main" val="695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5503832" y="-67653"/>
            <a:ext cx="3143250" cy="769441"/>
          </a:xfrm>
          <a:prstGeom prst="rect">
            <a:avLst/>
          </a:prstGeom>
          <a:noFill/>
        </p:spPr>
        <p:txBody>
          <a:bodyPr wrap="square" rtlCol="0">
            <a:spAutoFit/>
          </a:bodyPr>
          <a:lstStyle/>
          <a:p>
            <a:r>
              <a:rPr lang="en-US" sz="4400" b="1">
                <a:latin typeface="Times New Roman" panose="02020603050405020304" pitchFamily="18" charset="0"/>
                <a:ea typeface="DengXian" panose="02010600030101010101" pitchFamily="2" charset="-122"/>
                <a:cs typeface="Times New Roman" panose="02020603050405020304" pitchFamily="18" charset="0"/>
              </a:rPr>
              <a:t>Ứng dụng</a:t>
            </a:r>
            <a:endParaRPr lang="en-US" sz="440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93638B91-46AF-73BF-73BB-D0F378E03B9C}"/>
              </a:ext>
            </a:extLst>
          </p:cNvPr>
          <p:cNvGraphicFramePr/>
          <p:nvPr>
            <p:extLst>
              <p:ext uri="{D42A27DB-BD31-4B8C-83A1-F6EECF244321}">
                <p14:modId xmlns:p14="http://schemas.microsoft.com/office/powerpoint/2010/main" val="4128283625"/>
              </p:ext>
            </p:extLst>
          </p:nvPr>
        </p:nvGraphicFramePr>
        <p:xfrm>
          <a:off x="614138" y="719667"/>
          <a:ext cx="10987311" cy="57818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3022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5503832" y="-67653"/>
            <a:ext cx="3143250" cy="769441"/>
          </a:xfrm>
          <a:prstGeom prst="rect">
            <a:avLst/>
          </a:prstGeom>
          <a:noFill/>
        </p:spPr>
        <p:txBody>
          <a:bodyPr wrap="square" rtlCol="0">
            <a:spAutoFit/>
          </a:bodyPr>
          <a:lstStyle/>
          <a:p>
            <a:r>
              <a:rPr lang="en-US" sz="4400" b="1">
                <a:latin typeface="Times New Roman" panose="02020603050405020304" pitchFamily="18" charset="0"/>
                <a:ea typeface="DengXian" panose="02010600030101010101" pitchFamily="2" charset="-122"/>
                <a:cs typeface="Times New Roman" panose="02020603050405020304" pitchFamily="18" charset="0"/>
              </a:rPr>
              <a:t>Kết luận</a:t>
            </a:r>
            <a:endParaRPr lang="en-US" sz="4400">
              <a:latin typeface="Times New Roman" panose="02020603050405020304" pitchFamily="18" charset="0"/>
              <a:cs typeface="Times New Roman" panose="02020603050405020304" pitchFamily="18" charset="0"/>
            </a:endParaRPr>
          </a:p>
        </p:txBody>
      </p:sp>
      <p:sp>
        <p:nvSpPr>
          <p:cNvPr id="19" name="Rectangle: Diagonal Corners Snipped 18">
            <a:extLst>
              <a:ext uri="{FF2B5EF4-FFF2-40B4-BE49-F238E27FC236}">
                <a16:creationId xmlns:a16="http://schemas.microsoft.com/office/drawing/2014/main" id="{1EDEF981-4775-1CDB-04CB-36FFBA6ED112}"/>
              </a:ext>
            </a:extLst>
          </p:cNvPr>
          <p:cNvSpPr/>
          <p:nvPr/>
        </p:nvSpPr>
        <p:spPr>
          <a:xfrm>
            <a:off x="97987" y="791780"/>
            <a:ext cx="11805270" cy="5564571"/>
          </a:xfrm>
          <a:prstGeom prst="snip2Diag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84EEA6A5-D637-0A49-B238-B4FC3CF7DDC1}"/>
              </a:ext>
            </a:extLst>
          </p:cNvPr>
          <p:cNvSpPr txBox="1"/>
          <p:nvPr/>
        </p:nvSpPr>
        <p:spPr>
          <a:xfrm>
            <a:off x="1647482" y="1166842"/>
            <a:ext cx="9034875" cy="4524315"/>
          </a:xfrm>
          <a:prstGeom prst="rect">
            <a:avLst/>
          </a:prstGeom>
          <a:noFill/>
        </p:spPr>
        <p:txBody>
          <a:bodyPr wrap="square" rtlCol="0">
            <a:spAutoFit/>
          </a:bodyPr>
          <a:lstStyle/>
          <a:p>
            <a:r>
              <a:rPr lang="en-US" sz="4800" b="0" i="0">
                <a:solidFill>
                  <a:srgbClr val="D1D5DB"/>
                </a:solidFill>
                <a:effectLst/>
                <a:latin typeface="Times New Roman" panose="02020603050405020304" pitchFamily="18" charset="0"/>
                <a:cs typeface="Times New Roman" panose="02020603050405020304" pitchFamily="18" charset="0"/>
              </a:rPr>
              <a:t>SMTP Mail Server là một công nghệ quan trọng trong việc gửi và nhận email. Với khả năng chuyển tiếp tin nhắn điện tử qua mạng, SMTP Mail Server đóng vai trò cốt lõi trong hệ thống email hiện đại.</a:t>
            </a:r>
            <a:endParaRPr lang="en-US" sz="4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9042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5409072" y="-1726353"/>
            <a:ext cx="3143250" cy="769441"/>
          </a:xfrm>
          <a:prstGeom prst="rect">
            <a:avLst/>
          </a:prstGeom>
          <a:noFill/>
        </p:spPr>
        <p:txBody>
          <a:bodyPr wrap="square" rtlCol="0">
            <a:spAutoFit/>
          </a:bodyPr>
          <a:lstStyle/>
          <a:p>
            <a:r>
              <a:rPr lang="en-US" sz="4400" b="1">
                <a:latin typeface="Times New Roman" panose="02020603050405020304" pitchFamily="18" charset="0"/>
                <a:ea typeface="DengXian" panose="02010600030101010101" pitchFamily="2" charset="-122"/>
                <a:cs typeface="Times New Roman" panose="02020603050405020304" pitchFamily="18" charset="0"/>
              </a:rPr>
              <a:t>Kết luận</a:t>
            </a:r>
            <a:endParaRPr lang="en-US" sz="4400">
              <a:latin typeface="Times New Roman" panose="02020603050405020304" pitchFamily="18" charset="0"/>
              <a:cs typeface="Times New Roman" panose="02020603050405020304" pitchFamily="18" charset="0"/>
            </a:endParaRPr>
          </a:p>
        </p:txBody>
      </p:sp>
      <p:sp>
        <p:nvSpPr>
          <p:cNvPr id="19" name="Rectangle: Diagonal Corners Snipped 18">
            <a:extLst>
              <a:ext uri="{FF2B5EF4-FFF2-40B4-BE49-F238E27FC236}">
                <a16:creationId xmlns:a16="http://schemas.microsoft.com/office/drawing/2014/main" id="{1EDEF981-4775-1CDB-04CB-36FFBA6ED112}"/>
              </a:ext>
            </a:extLst>
          </p:cNvPr>
          <p:cNvSpPr/>
          <p:nvPr/>
        </p:nvSpPr>
        <p:spPr>
          <a:xfrm>
            <a:off x="97986" y="176115"/>
            <a:ext cx="11741263" cy="6180237"/>
          </a:xfrm>
          <a:prstGeom prst="snip2Diag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6" name="Graphic 5" descr="User with solid fill">
            <a:extLst>
              <a:ext uri="{FF2B5EF4-FFF2-40B4-BE49-F238E27FC236}">
                <a16:creationId xmlns:a16="http://schemas.microsoft.com/office/drawing/2014/main" id="{5C7DAFA5-6F42-7BF8-B2C5-B8E1D205A6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4765" y="443428"/>
            <a:ext cx="914400" cy="914400"/>
          </a:xfrm>
          <a:prstGeom prst="rect">
            <a:avLst/>
          </a:prstGeom>
        </p:spPr>
      </p:pic>
      <p:pic>
        <p:nvPicPr>
          <p:cNvPr id="21" name="Graphic 20" descr="Board Of Directors with solid fill">
            <a:extLst>
              <a:ext uri="{FF2B5EF4-FFF2-40B4-BE49-F238E27FC236}">
                <a16:creationId xmlns:a16="http://schemas.microsoft.com/office/drawing/2014/main" id="{593655AD-40FB-90CC-129C-B9877ABE25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03464" y="273130"/>
            <a:ext cx="914400" cy="914400"/>
          </a:xfrm>
          <a:prstGeom prst="rect">
            <a:avLst/>
          </a:prstGeom>
        </p:spPr>
      </p:pic>
      <p:sp>
        <p:nvSpPr>
          <p:cNvPr id="22" name="TextBox 21">
            <a:extLst>
              <a:ext uri="{FF2B5EF4-FFF2-40B4-BE49-F238E27FC236}">
                <a16:creationId xmlns:a16="http://schemas.microsoft.com/office/drawing/2014/main" id="{B6731745-3398-3E76-8929-D4F363CFFAB1}"/>
              </a:ext>
            </a:extLst>
          </p:cNvPr>
          <p:cNvSpPr txBox="1"/>
          <p:nvPr/>
        </p:nvSpPr>
        <p:spPr>
          <a:xfrm>
            <a:off x="1371325" y="443428"/>
            <a:ext cx="3570765" cy="5078313"/>
          </a:xfrm>
          <a:prstGeom prst="rect">
            <a:avLst/>
          </a:prstGeom>
          <a:noFill/>
        </p:spPr>
        <p:txBody>
          <a:bodyPr wrap="square" rtlCol="0">
            <a:spAutoFit/>
          </a:bodyPr>
          <a:lstStyle/>
          <a:p>
            <a:r>
              <a:rPr lang="vi-VN" sz="3600" b="0" i="0">
                <a:solidFill>
                  <a:srgbClr val="D1D5DB"/>
                </a:solidFill>
                <a:effectLst/>
                <a:latin typeface="Times New Roman" panose="02020603050405020304" pitchFamily="18" charset="0"/>
                <a:cs typeface="Times New Roman" panose="02020603050405020304" pitchFamily="18" charset="0"/>
              </a:rPr>
              <a:t>SMTP Mail Server cho phép gửi và nhận email cá nhân, duy trì liên lạc và chia sẻ thông tin với người thân, bạn bè và đồng nghiệp.</a:t>
            </a:r>
            <a:endParaRPr lang="en-US" sz="360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C5B7A37-FF79-61F0-8562-88A23EB333FC}"/>
              </a:ext>
            </a:extLst>
          </p:cNvPr>
          <p:cNvSpPr txBox="1"/>
          <p:nvPr/>
        </p:nvSpPr>
        <p:spPr>
          <a:xfrm>
            <a:off x="6556095" y="236234"/>
            <a:ext cx="5162357" cy="5632311"/>
          </a:xfrm>
          <a:prstGeom prst="rect">
            <a:avLst/>
          </a:prstGeom>
          <a:noFill/>
        </p:spPr>
        <p:txBody>
          <a:bodyPr wrap="square" rtlCol="0">
            <a:spAutoFit/>
          </a:bodyPr>
          <a:lstStyle/>
          <a:p>
            <a:r>
              <a:rPr lang="en-US" sz="3600">
                <a:solidFill>
                  <a:srgbClr val="D1D5DB"/>
                </a:solidFill>
                <a:latin typeface="Times New Roman" panose="02020603050405020304" pitchFamily="18" charset="0"/>
                <a:cs typeface="Times New Roman" panose="02020603050405020304" pitchFamily="18" charset="0"/>
              </a:rPr>
              <a:t>L</a:t>
            </a:r>
            <a:r>
              <a:rPr lang="vi-VN" sz="3600" b="0" i="0">
                <a:solidFill>
                  <a:srgbClr val="D1D5DB"/>
                </a:solidFill>
                <a:effectLst/>
                <a:latin typeface="Times New Roman" panose="02020603050405020304" pitchFamily="18" charset="0"/>
                <a:cs typeface="Times New Roman" panose="02020603050405020304" pitchFamily="18" charset="0"/>
              </a:rPr>
              <a:t>à một phần quan trọng trong việc quản lý giao tiếp nội bộ và liên lạc với khách hàng</a:t>
            </a:r>
            <a:r>
              <a:rPr lang="en-US" sz="3600" b="0" i="0">
                <a:solidFill>
                  <a:srgbClr val="D1D5DB"/>
                </a:solidFill>
                <a:effectLst/>
                <a:latin typeface="Times New Roman" panose="02020603050405020304" pitchFamily="18" charset="0"/>
                <a:cs typeface="Times New Roman" panose="02020603050405020304" pitchFamily="18" charset="0"/>
              </a:rPr>
              <a:t>,</a:t>
            </a:r>
            <a:r>
              <a:rPr lang="vi-VN" sz="3600" b="0" i="0">
                <a:solidFill>
                  <a:srgbClr val="D1D5DB"/>
                </a:solidFill>
                <a:effectLst/>
                <a:latin typeface="Times New Roman" panose="02020603050405020304" pitchFamily="18" charset="0"/>
                <a:cs typeface="Times New Roman" panose="02020603050405020304" pitchFamily="18" charset="0"/>
              </a:rPr>
              <a:t> cung cấp cho doanh nghiệp khả năng gửi email doanh nghiệp, quảng cáo, thông báo sự kiện và tương tác với khách hàng thông qua email marketing.</a:t>
            </a:r>
            <a:endParaRPr lang="en-US"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589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5409072" y="-1726353"/>
            <a:ext cx="3143250" cy="769441"/>
          </a:xfrm>
          <a:prstGeom prst="rect">
            <a:avLst/>
          </a:prstGeom>
          <a:noFill/>
        </p:spPr>
        <p:txBody>
          <a:bodyPr wrap="square" rtlCol="0">
            <a:spAutoFit/>
          </a:bodyPr>
          <a:lstStyle/>
          <a:p>
            <a:r>
              <a:rPr lang="en-US" sz="4400" b="1">
                <a:latin typeface="Times New Roman" panose="02020603050405020304" pitchFamily="18" charset="0"/>
                <a:ea typeface="DengXian" panose="02010600030101010101" pitchFamily="2" charset="-122"/>
                <a:cs typeface="Times New Roman" panose="02020603050405020304" pitchFamily="18" charset="0"/>
              </a:rPr>
              <a:t>Kết luận</a:t>
            </a:r>
            <a:endParaRPr lang="en-US" sz="4400">
              <a:latin typeface="Times New Roman" panose="02020603050405020304" pitchFamily="18" charset="0"/>
              <a:cs typeface="Times New Roman" panose="02020603050405020304" pitchFamily="18" charset="0"/>
            </a:endParaRPr>
          </a:p>
        </p:txBody>
      </p:sp>
      <p:sp>
        <p:nvSpPr>
          <p:cNvPr id="19" name="Rectangle: Diagonal Corners Snipped 18">
            <a:extLst>
              <a:ext uri="{FF2B5EF4-FFF2-40B4-BE49-F238E27FC236}">
                <a16:creationId xmlns:a16="http://schemas.microsoft.com/office/drawing/2014/main" id="{1EDEF981-4775-1CDB-04CB-36FFBA6ED112}"/>
              </a:ext>
            </a:extLst>
          </p:cNvPr>
          <p:cNvSpPr/>
          <p:nvPr/>
        </p:nvSpPr>
        <p:spPr>
          <a:xfrm>
            <a:off x="97986" y="176115"/>
            <a:ext cx="11550506" cy="6180237"/>
          </a:xfrm>
          <a:prstGeom prst="snip2Diag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73BBB54E-7096-32C0-DEA0-B8419B1CEC2F}"/>
              </a:ext>
            </a:extLst>
          </p:cNvPr>
          <p:cNvSpPr txBox="1"/>
          <p:nvPr/>
        </p:nvSpPr>
        <p:spPr>
          <a:xfrm>
            <a:off x="1492669" y="1469194"/>
            <a:ext cx="9639160" cy="2862322"/>
          </a:xfrm>
          <a:prstGeom prst="rect">
            <a:avLst/>
          </a:prstGeom>
          <a:noFill/>
        </p:spPr>
        <p:txBody>
          <a:bodyPr wrap="square">
            <a:spAutoFit/>
          </a:bodyPr>
          <a:lstStyle/>
          <a:p>
            <a:r>
              <a:rPr lang="vi-VN" sz="3600" b="0" i="0">
                <a:solidFill>
                  <a:srgbClr val="D1D5DB"/>
                </a:solidFill>
                <a:effectLst/>
                <a:latin typeface="Times New Roman" panose="02020603050405020304" pitchFamily="18" charset="0"/>
                <a:cs typeface="Times New Roman" panose="02020603050405020304" pitchFamily="18" charset="0"/>
              </a:rPr>
              <a:t>Với tính linh hoạt và khả năng gửi hàng loạt, SMTP Mail Server cũng được sử dụng rộng rãi trong các ứng dụng liên quan đến giao tiếp tự động, xác thực và thông báo từ các ứng dụng và dịch vụ trực tuyến.</a:t>
            </a:r>
            <a:endParaRPr lang="en-US"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039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17186F-D766-2EB6-4129-BDE5A7E36D00}"/>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Picture 15">
            <a:hlinkClick r:id="" action="ppaction://media"/>
            <a:extLst>
              <a:ext uri="{FF2B5EF4-FFF2-40B4-BE49-F238E27FC236}">
                <a16:creationId xmlns:a16="http://schemas.microsoft.com/office/drawing/2014/main" id="{F81B00CC-457E-C4C0-DBB6-7D2F442BFED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7063" t="31356" r="8649" b="30753"/>
          <a:stretch>
            <a:fillRect/>
          </a:stretch>
        </p:blipFill>
        <p:spPr>
          <a:xfrm>
            <a:off x="861179" y="2150418"/>
            <a:ext cx="10276284" cy="2598539"/>
          </a:xfrm>
          <a:custGeom>
            <a:avLst/>
            <a:gdLst/>
            <a:ahLst/>
            <a:cxnLst/>
            <a:rect l="l" t="t" r="r" b="b"/>
            <a:pathLst>
              <a:path w="10276284" h="2598539">
                <a:moveTo>
                  <a:pt x="8926115" y="614363"/>
                </a:moveTo>
                <a:cubicBezTo>
                  <a:pt x="8780487" y="614363"/>
                  <a:pt x="8648584" y="655248"/>
                  <a:pt x="8530405" y="737020"/>
                </a:cubicBezTo>
                <a:cubicBezTo>
                  <a:pt x="8412226" y="818792"/>
                  <a:pt x="8328068" y="927720"/>
                  <a:pt x="8277932" y="1063805"/>
                </a:cubicBezTo>
                <a:cubicBezTo>
                  <a:pt x="8249282" y="1141400"/>
                  <a:pt x="8234958" y="1220186"/>
                  <a:pt x="8234958" y="1300163"/>
                </a:cubicBezTo>
                <a:cubicBezTo>
                  <a:pt x="8234958" y="1464897"/>
                  <a:pt x="8289866" y="1612320"/>
                  <a:pt x="8399682" y="1742433"/>
                </a:cubicBezTo>
                <a:cubicBezTo>
                  <a:pt x="8535767" y="1903595"/>
                  <a:pt x="8711245" y="1984176"/>
                  <a:pt x="8926115" y="1984176"/>
                </a:cubicBezTo>
                <a:cubicBezTo>
                  <a:pt x="9140986" y="1984176"/>
                  <a:pt x="9317059" y="1904200"/>
                  <a:pt x="9454334" y="1744247"/>
                </a:cubicBezTo>
                <a:cubicBezTo>
                  <a:pt x="9564151" y="1616515"/>
                  <a:pt x="9619059" y="1468487"/>
                  <a:pt x="9619059" y="1300163"/>
                </a:cubicBezTo>
                <a:cubicBezTo>
                  <a:pt x="9619059" y="1128266"/>
                  <a:pt x="9564151" y="979643"/>
                  <a:pt x="9454334" y="854292"/>
                </a:cubicBezTo>
                <a:cubicBezTo>
                  <a:pt x="9313469" y="694339"/>
                  <a:pt x="9137396" y="614363"/>
                  <a:pt x="8926115" y="614363"/>
                </a:cubicBezTo>
                <a:close/>
                <a:moveTo>
                  <a:pt x="634008" y="601861"/>
                </a:moveTo>
                <a:lnTo>
                  <a:pt x="634008" y="1982391"/>
                </a:lnTo>
                <a:lnTo>
                  <a:pt x="778976" y="1982391"/>
                </a:lnTo>
                <a:cubicBezTo>
                  <a:pt x="1028338" y="1982391"/>
                  <a:pt x="1215061" y="1899428"/>
                  <a:pt x="1339147" y="1733503"/>
                </a:cubicBezTo>
                <a:cubicBezTo>
                  <a:pt x="1433411" y="1606962"/>
                  <a:pt x="1480543" y="1459539"/>
                  <a:pt x="1480543" y="1291233"/>
                </a:cubicBezTo>
                <a:cubicBezTo>
                  <a:pt x="1480543" y="1122927"/>
                  <a:pt x="1433411" y="976099"/>
                  <a:pt x="1339147" y="850748"/>
                </a:cubicBezTo>
                <a:cubicBezTo>
                  <a:pt x="1213871" y="684823"/>
                  <a:pt x="1027147" y="601861"/>
                  <a:pt x="778976" y="601861"/>
                </a:cubicBezTo>
                <a:close/>
                <a:moveTo>
                  <a:pt x="4639270" y="73223"/>
                </a:moveTo>
                <a:lnTo>
                  <a:pt x="5266134" y="73223"/>
                </a:lnTo>
                <a:lnTo>
                  <a:pt x="5759109" y="1373386"/>
                </a:lnTo>
                <a:lnTo>
                  <a:pt x="6280547" y="73223"/>
                </a:lnTo>
                <a:lnTo>
                  <a:pt x="6912769" y="73223"/>
                </a:lnTo>
                <a:lnTo>
                  <a:pt x="7280672" y="2511028"/>
                </a:lnTo>
                <a:lnTo>
                  <a:pt x="6646664" y="2511028"/>
                </a:lnTo>
                <a:lnTo>
                  <a:pt x="6466452" y="1107281"/>
                </a:lnTo>
                <a:lnTo>
                  <a:pt x="5877679" y="2511028"/>
                </a:lnTo>
                <a:lnTo>
                  <a:pt x="5626112" y="2511028"/>
                </a:lnTo>
                <a:lnTo>
                  <a:pt x="5064128" y="1107281"/>
                </a:lnTo>
                <a:lnTo>
                  <a:pt x="4857155" y="2511028"/>
                </a:lnTo>
                <a:lnTo>
                  <a:pt x="4224933" y="2511028"/>
                </a:lnTo>
                <a:close/>
                <a:moveTo>
                  <a:pt x="2543176" y="73223"/>
                </a:moveTo>
                <a:lnTo>
                  <a:pt x="3930849" y="73223"/>
                </a:lnTo>
                <a:lnTo>
                  <a:pt x="3930849" y="601861"/>
                </a:lnTo>
                <a:lnTo>
                  <a:pt x="3177183" y="601861"/>
                </a:lnTo>
                <a:lnTo>
                  <a:pt x="3177183" y="1017985"/>
                </a:lnTo>
                <a:lnTo>
                  <a:pt x="3889773" y="1017985"/>
                </a:lnTo>
                <a:lnTo>
                  <a:pt x="3889773" y="1546622"/>
                </a:lnTo>
                <a:lnTo>
                  <a:pt x="3177183" y="1546622"/>
                </a:lnTo>
                <a:lnTo>
                  <a:pt x="3177183" y="1982391"/>
                </a:lnTo>
                <a:lnTo>
                  <a:pt x="3930849" y="1982391"/>
                </a:lnTo>
                <a:lnTo>
                  <a:pt x="3930849" y="2511028"/>
                </a:lnTo>
                <a:lnTo>
                  <a:pt x="2543176" y="2511028"/>
                </a:lnTo>
                <a:close/>
                <a:moveTo>
                  <a:pt x="0" y="73223"/>
                </a:moveTo>
                <a:lnTo>
                  <a:pt x="935832" y="73223"/>
                </a:lnTo>
                <a:cubicBezTo>
                  <a:pt x="1164432" y="73223"/>
                  <a:pt x="1376363" y="136922"/>
                  <a:pt x="1571626" y="264319"/>
                </a:cubicBezTo>
                <a:cubicBezTo>
                  <a:pt x="1763316" y="388144"/>
                  <a:pt x="1910358" y="553641"/>
                  <a:pt x="2012752" y="760809"/>
                </a:cubicBezTo>
                <a:cubicBezTo>
                  <a:pt x="2096096" y="932260"/>
                  <a:pt x="2137768" y="1109067"/>
                  <a:pt x="2137768" y="1291233"/>
                </a:cubicBezTo>
                <a:cubicBezTo>
                  <a:pt x="2137768" y="1544836"/>
                  <a:pt x="2061270" y="1779687"/>
                  <a:pt x="1908275" y="1995785"/>
                </a:cubicBezTo>
                <a:cubicBezTo>
                  <a:pt x="1755280" y="2211883"/>
                  <a:pt x="1559719" y="2361605"/>
                  <a:pt x="1321594" y="2444948"/>
                </a:cubicBezTo>
                <a:cubicBezTo>
                  <a:pt x="1195388" y="2489001"/>
                  <a:pt x="1066801" y="2511028"/>
                  <a:pt x="935832" y="2511028"/>
                </a:cubicBezTo>
                <a:lnTo>
                  <a:pt x="0" y="2511028"/>
                </a:lnTo>
                <a:close/>
                <a:moveTo>
                  <a:pt x="8926115" y="0"/>
                </a:moveTo>
                <a:cubicBezTo>
                  <a:pt x="9354740" y="0"/>
                  <a:pt x="9694664" y="142280"/>
                  <a:pt x="9945886" y="426839"/>
                </a:cubicBezTo>
                <a:cubicBezTo>
                  <a:pt x="10166151" y="676870"/>
                  <a:pt x="10276284" y="967978"/>
                  <a:pt x="10276284" y="1300163"/>
                </a:cubicBezTo>
                <a:cubicBezTo>
                  <a:pt x="10276284" y="1631156"/>
                  <a:pt x="10166151" y="1921669"/>
                  <a:pt x="9945886" y="2171700"/>
                </a:cubicBezTo>
                <a:cubicBezTo>
                  <a:pt x="9694664" y="2456259"/>
                  <a:pt x="9354740" y="2598539"/>
                  <a:pt x="8926115" y="2598539"/>
                </a:cubicBezTo>
                <a:cubicBezTo>
                  <a:pt x="8498681" y="2598539"/>
                  <a:pt x="8159353" y="2456259"/>
                  <a:pt x="7908131" y="2171700"/>
                </a:cubicBezTo>
                <a:cubicBezTo>
                  <a:pt x="7687865" y="1921669"/>
                  <a:pt x="7577733" y="1631156"/>
                  <a:pt x="7577733" y="1300163"/>
                </a:cubicBezTo>
                <a:cubicBezTo>
                  <a:pt x="7577733" y="1148953"/>
                  <a:pt x="7607499" y="993874"/>
                  <a:pt x="7667029" y="834926"/>
                </a:cubicBezTo>
                <a:cubicBezTo>
                  <a:pt x="7726561" y="675977"/>
                  <a:pt x="7806333" y="539949"/>
                  <a:pt x="7906345" y="426839"/>
                </a:cubicBezTo>
                <a:cubicBezTo>
                  <a:pt x="8157567" y="142280"/>
                  <a:pt x="8497490" y="0"/>
                  <a:pt x="8926115" y="0"/>
                </a:cubicBezTo>
                <a:close/>
              </a:path>
            </a:pathLst>
          </a:custGeom>
        </p:spPr>
      </p:pic>
    </p:spTree>
    <p:extLst>
      <p:ext uri="{BB962C8B-B14F-4D97-AF65-F5344CB8AC3E}">
        <p14:creationId xmlns:p14="http://schemas.microsoft.com/office/powerpoint/2010/main" val="6040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23D68D1-690C-7218-6283-E058FD7ACE8B}"/>
              </a:ext>
            </a:extLst>
          </p:cNvPr>
          <p:cNvSpPr/>
          <p:nvPr/>
        </p:nvSpPr>
        <p:spPr>
          <a:xfrm>
            <a:off x="276328" y="2721577"/>
            <a:ext cx="178963" cy="115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Kết luận</a:t>
            </a:r>
          </a:p>
        </p:txBody>
      </p:sp>
      <p:sp>
        <p:nvSpPr>
          <p:cNvPr id="18" name="Rectangle: Rounded Corners 17">
            <a:extLst>
              <a:ext uri="{FF2B5EF4-FFF2-40B4-BE49-F238E27FC236}">
                <a16:creationId xmlns:a16="http://schemas.microsoft.com/office/drawing/2014/main" id="{2600E5A0-6DFA-A6CD-E5D3-A6D8414F4EAE}"/>
              </a:ext>
            </a:extLst>
          </p:cNvPr>
          <p:cNvSpPr/>
          <p:nvPr/>
        </p:nvSpPr>
        <p:spPr>
          <a:xfrm>
            <a:off x="279606" y="2746708"/>
            <a:ext cx="178963" cy="115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Ứng dụng</a:t>
            </a:r>
          </a:p>
        </p:txBody>
      </p:sp>
      <p:sp>
        <p:nvSpPr>
          <p:cNvPr id="17" name="Rectangle: Rounded Corners 16">
            <a:extLst>
              <a:ext uri="{FF2B5EF4-FFF2-40B4-BE49-F238E27FC236}">
                <a16:creationId xmlns:a16="http://schemas.microsoft.com/office/drawing/2014/main" id="{542A0267-1D0A-3FEA-2B02-B761D0293174}"/>
              </a:ext>
            </a:extLst>
          </p:cNvPr>
          <p:cNvSpPr/>
          <p:nvPr/>
        </p:nvSpPr>
        <p:spPr>
          <a:xfrm>
            <a:off x="220718" y="2759891"/>
            <a:ext cx="178963" cy="115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Đặc điểm</a:t>
            </a:r>
          </a:p>
        </p:txBody>
      </p:sp>
      <p:sp>
        <p:nvSpPr>
          <p:cNvPr id="16" name="Rectangle: Rounded Corners 15">
            <a:extLst>
              <a:ext uri="{FF2B5EF4-FFF2-40B4-BE49-F238E27FC236}">
                <a16:creationId xmlns:a16="http://schemas.microsoft.com/office/drawing/2014/main" id="{EE826A87-BBAE-4932-D549-A14840993271}"/>
              </a:ext>
            </a:extLst>
          </p:cNvPr>
          <p:cNvSpPr/>
          <p:nvPr/>
        </p:nvSpPr>
        <p:spPr>
          <a:xfrm>
            <a:off x="254223" y="2734760"/>
            <a:ext cx="178963" cy="115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Cách hoạt động</a:t>
            </a:r>
          </a:p>
        </p:txBody>
      </p:sp>
      <p:sp>
        <p:nvSpPr>
          <p:cNvPr id="15" name="Rectangle: Rounded Corners 14">
            <a:extLst>
              <a:ext uri="{FF2B5EF4-FFF2-40B4-BE49-F238E27FC236}">
                <a16:creationId xmlns:a16="http://schemas.microsoft.com/office/drawing/2014/main" id="{EDEF39C4-2C04-2C63-5AEA-FCFB10A58CB8}"/>
              </a:ext>
            </a:extLst>
          </p:cNvPr>
          <p:cNvSpPr/>
          <p:nvPr/>
        </p:nvSpPr>
        <p:spPr>
          <a:xfrm>
            <a:off x="279607" y="2747460"/>
            <a:ext cx="178963" cy="115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Giới thiệu về SMTP Server</a:t>
            </a:r>
          </a:p>
        </p:txBody>
      </p:sp>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2" r="-1" b="-1"/>
          <a:stretch/>
        </p:blipFill>
        <p:spPr bwMode="auto">
          <a:xfrm>
            <a:off x="-389367" y="0"/>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03" y="3923749"/>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926" y="3923749"/>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717" y="3873196"/>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883820" y="2370406"/>
            <a:ext cx="2637540" cy="1478897"/>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5184149" y="2370406"/>
            <a:ext cx="2637540" cy="1478897"/>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9265717" y="2358183"/>
            <a:ext cx="2637540" cy="1478897"/>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4360274" y="519744"/>
            <a:ext cx="4118435" cy="1015663"/>
          </a:xfrm>
          <a:prstGeom prst="rect">
            <a:avLst/>
          </a:prstGeom>
          <a:noFill/>
        </p:spPr>
        <p:txBody>
          <a:bodyPr wrap="none" rtlCol="0">
            <a:spAutoFit/>
          </a:bodyPr>
          <a:lstStyle/>
          <a:p>
            <a:r>
              <a:rPr lang="en-US" sz="6000" b="1">
                <a:solidFill>
                  <a:schemeClr val="bg1">
                    <a:lumMod val="95000"/>
                  </a:schemeClr>
                </a:solidFill>
                <a:latin typeface="Times New Roman" panose="02020603050405020304" pitchFamily="18" charset="0"/>
                <a:cs typeface="Times New Roman" panose="02020603050405020304" pitchFamily="18" charset="0"/>
              </a:rPr>
              <a:t>Thành viên </a:t>
            </a:r>
          </a:p>
        </p:txBody>
      </p:sp>
    </p:spTree>
    <p:extLst>
      <p:ext uri="{BB962C8B-B14F-4D97-AF65-F5344CB8AC3E}">
        <p14:creationId xmlns:p14="http://schemas.microsoft.com/office/powerpoint/2010/main" val="2519032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2" r="-1" b="-1"/>
          <a:stretch/>
        </p:blipFill>
        <p:spPr bwMode="auto">
          <a:xfrm>
            <a:off x="-389367" y="0"/>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5075731" y="501649"/>
            <a:ext cx="3328155" cy="1015663"/>
          </a:xfrm>
          <a:prstGeom prst="rect">
            <a:avLst/>
          </a:prstGeom>
          <a:noFill/>
        </p:spPr>
        <p:txBody>
          <a:bodyPr wrap="none" rtlCol="0">
            <a:spAutoFit/>
          </a:bodyPr>
          <a:lstStyle/>
          <a:p>
            <a:r>
              <a:rPr lang="en-US" sz="6000" b="1">
                <a:solidFill>
                  <a:schemeClr val="bg1">
                    <a:lumMod val="95000"/>
                  </a:schemeClr>
                </a:solidFill>
                <a:latin typeface="Times New Roman" panose="02020603050405020304" pitchFamily="18" charset="0"/>
                <a:cs typeface="Times New Roman" panose="02020603050405020304" pitchFamily="18" charset="0"/>
              </a:rPr>
              <a:t>Nội Dung</a:t>
            </a:r>
          </a:p>
        </p:txBody>
      </p:sp>
      <p:sp>
        <p:nvSpPr>
          <p:cNvPr id="3" name="Rectangle: Rounded Corners 2">
            <a:extLst>
              <a:ext uri="{FF2B5EF4-FFF2-40B4-BE49-F238E27FC236}">
                <a16:creationId xmlns:a16="http://schemas.microsoft.com/office/drawing/2014/main" id="{712FC189-C2A5-C704-7045-5C3AB8E668BD}"/>
              </a:ext>
            </a:extLst>
          </p:cNvPr>
          <p:cNvSpPr/>
          <p:nvPr/>
        </p:nvSpPr>
        <p:spPr>
          <a:xfrm>
            <a:off x="245593" y="1602335"/>
            <a:ext cx="2360839" cy="51489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Giới thiệu về SMTP Server</a:t>
            </a:r>
          </a:p>
        </p:txBody>
      </p:sp>
      <p:sp>
        <p:nvSpPr>
          <p:cNvPr id="4" name="Rectangle: Rounded Corners 3">
            <a:extLst>
              <a:ext uri="{FF2B5EF4-FFF2-40B4-BE49-F238E27FC236}">
                <a16:creationId xmlns:a16="http://schemas.microsoft.com/office/drawing/2014/main" id="{3BD57D94-A70B-E307-29EB-B3C7A750FC9C}"/>
              </a:ext>
            </a:extLst>
          </p:cNvPr>
          <p:cNvSpPr/>
          <p:nvPr/>
        </p:nvSpPr>
        <p:spPr>
          <a:xfrm>
            <a:off x="2668529" y="1602335"/>
            <a:ext cx="2360839" cy="51489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Cách hoạt động</a:t>
            </a:r>
          </a:p>
        </p:txBody>
      </p:sp>
      <p:sp>
        <p:nvSpPr>
          <p:cNvPr id="6" name="Rectangle: Rounded Corners 5">
            <a:extLst>
              <a:ext uri="{FF2B5EF4-FFF2-40B4-BE49-F238E27FC236}">
                <a16:creationId xmlns:a16="http://schemas.microsoft.com/office/drawing/2014/main" id="{C99F6862-3336-2619-2D07-5FA9610EC684}"/>
              </a:ext>
            </a:extLst>
          </p:cNvPr>
          <p:cNvSpPr/>
          <p:nvPr/>
        </p:nvSpPr>
        <p:spPr>
          <a:xfrm>
            <a:off x="5091465" y="1598597"/>
            <a:ext cx="2360839" cy="51489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Đặc điểm</a:t>
            </a:r>
          </a:p>
        </p:txBody>
      </p:sp>
      <p:sp>
        <p:nvSpPr>
          <p:cNvPr id="8" name="Rectangle: Rounded Corners 7">
            <a:extLst>
              <a:ext uri="{FF2B5EF4-FFF2-40B4-BE49-F238E27FC236}">
                <a16:creationId xmlns:a16="http://schemas.microsoft.com/office/drawing/2014/main" id="{E9B1AD18-5FA6-1D6C-661D-9629E22DEBD9}"/>
              </a:ext>
            </a:extLst>
          </p:cNvPr>
          <p:cNvSpPr/>
          <p:nvPr/>
        </p:nvSpPr>
        <p:spPr>
          <a:xfrm>
            <a:off x="7514401" y="1617346"/>
            <a:ext cx="2360839" cy="51489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Ứng dụng</a:t>
            </a:r>
          </a:p>
        </p:txBody>
      </p:sp>
      <p:sp>
        <p:nvSpPr>
          <p:cNvPr id="13" name="Rectangle: Rounded Corners 12">
            <a:extLst>
              <a:ext uri="{FF2B5EF4-FFF2-40B4-BE49-F238E27FC236}">
                <a16:creationId xmlns:a16="http://schemas.microsoft.com/office/drawing/2014/main" id="{54281F39-5AD7-38A9-9D30-24FD9C183D2E}"/>
              </a:ext>
            </a:extLst>
          </p:cNvPr>
          <p:cNvSpPr/>
          <p:nvPr/>
        </p:nvSpPr>
        <p:spPr>
          <a:xfrm>
            <a:off x="9909174" y="1653939"/>
            <a:ext cx="2360839" cy="51489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2058685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0" y="121019"/>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489758" y="1133426"/>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1280549" y="1376341"/>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1289977" y="2211809"/>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1192994" y="3014918"/>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1180361" y="3878192"/>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21" name="Rectangle 20">
            <a:extLst>
              <a:ext uri="{FF2B5EF4-FFF2-40B4-BE49-F238E27FC236}">
                <a16:creationId xmlns:a16="http://schemas.microsoft.com/office/drawing/2014/main" id="{BD72C5F6-FEF3-76E6-0848-5E51E4311D3A}"/>
              </a:ext>
            </a:extLst>
          </p:cNvPr>
          <p:cNvSpPr/>
          <p:nvPr/>
        </p:nvSpPr>
        <p:spPr>
          <a:xfrm>
            <a:off x="2816019" y="1011519"/>
            <a:ext cx="9489043" cy="55253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213228D-5A1B-A283-D504-CBDCA89A9A99}"/>
              </a:ext>
            </a:extLst>
          </p:cNvPr>
          <p:cNvSpPr txBox="1"/>
          <p:nvPr/>
        </p:nvSpPr>
        <p:spPr>
          <a:xfrm>
            <a:off x="2951329" y="1097159"/>
            <a:ext cx="3819340" cy="1938992"/>
          </a:xfrm>
          <a:prstGeom prst="rect">
            <a:avLst/>
          </a:prstGeom>
          <a:noFill/>
          <a:ln>
            <a:solidFill>
              <a:schemeClr val="accent3">
                <a:lumMod val="50000"/>
              </a:schemeClr>
            </a:solidFill>
          </a:ln>
        </p:spPr>
        <p:txBody>
          <a:bodyPr wrap="square" rtlCol="0">
            <a:spAutoFit/>
          </a:bodyPr>
          <a:lstStyle/>
          <a:p>
            <a:r>
              <a:rPr lang="en-US" sz="240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L</a:t>
            </a:r>
            <a:r>
              <a:rPr lang="en-US" sz="240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à một giao thức truyền thông tiêu chuẩn được sử dụng để gửi các tin nhắn email giữa các máy chủ qua internet. </a:t>
            </a:r>
            <a:endParaRPr lang="en-US" sz="240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B1AE614-B345-9EB6-39DE-183C495F344F}"/>
              </a:ext>
            </a:extLst>
          </p:cNvPr>
          <p:cNvSpPr txBox="1"/>
          <p:nvPr/>
        </p:nvSpPr>
        <p:spPr>
          <a:xfrm>
            <a:off x="5363597" y="3170506"/>
            <a:ext cx="2985356" cy="2308324"/>
          </a:xfrm>
          <a:prstGeom prst="rect">
            <a:avLst/>
          </a:prstGeom>
          <a:noFill/>
          <a:ln>
            <a:solidFill>
              <a:schemeClr val="accent3">
                <a:lumMod val="50000"/>
              </a:schemeClr>
            </a:solidFill>
          </a:ln>
        </p:spPr>
        <p:txBody>
          <a:bodyPr wrap="square" rtlCol="0">
            <a:spAutoFit/>
          </a:bodyPr>
          <a:lstStyle/>
          <a:p>
            <a:r>
              <a:rPr lang="en-US" sz="240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C</a:t>
            </a:r>
            <a:r>
              <a:rPr lang="en-US" sz="240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hịu trách nhiệm về việc chuyển thư đi từ ứng dụng hoặc máy chủ email của người gửi tới máy chủ thư của người nhận.</a:t>
            </a:r>
            <a:endParaRPr lang="en-US" sz="240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FD6C02E9-BFE2-C1DF-24FC-6F8DC6FE44EF}"/>
              </a:ext>
            </a:extLst>
          </p:cNvPr>
          <p:cNvSpPr txBox="1"/>
          <p:nvPr/>
        </p:nvSpPr>
        <p:spPr>
          <a:xfrm>
            <a:off x="8637696" y="3582085"/>
            <a:ext cx="3426742" cy="2677656"/>
          </a:xfrm>
          <a:prstGeom prst="rect">
            <a:avLst/>
          </a:prstGeom>
          <a:noFill/>
          <a:ln>
            <a:solidFill>
              <a:schemeClr val="accent3">
                <a:lumMod val="50000"/>
              </a:schemeClr>
            </a:solidFill>
          </a:ln>
        </p:spPr>
        <p:txBody>
          <a:bodyPr wrap="square" rtlCol="0">
            <a:spAutoFit/>
          </a:bodyPr>
          <a:lstStyle/>
          <a:p>
            <a:r>
              <a:rPr lang="en-US" sz="240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SMTP hoạt động trên cổng 25</a:t>
            </a:r>
            <a:r>
              <a:rPr lang="en-US" sz="2400" b="0" i="0">
                <a:solidFill>
                  <a:schemeClr val="bg1"/>
                </a:solidFill>
                <a:effectLst/>
                <a:latin typeface="Times New Roman" panose="02020603050405020304" pitchFamily="18" charset="0"/>
                <a:cs typeface="Times New Roman" panose="02020603050405020304" pitchFamily="18" charset="0"/>
              </a:rPr>
              <a:t>(SMTP không mã hóa)</a:t>
            </a:r>
            <a:r>
              <a:rPr lang="en-US" sz="240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theo mặc định </a:t>
            </a:r>
            <a:r>
              <a:rPr lang="en-US" sz="2400" b="0" i="0">
                <a:solidFill>
                  <a:schemeClr val="bg1"/>
                </a:solidFill>
                <a:effectLst/>
                <a:latin typeface="Times New Roman" panose="02020603050405020304" pitchFamily="18" charset="0"/>
                <a:cs typeface="Times New Roman" panose="02020603050405020304" pitchFamily="18" charset="0"/>
              </a:rPr>
              <a:t>hoặc cổng 587 (SMTP mã hóa với STARTTLS) để thiết lập kết nối giữa các máy chủ email.</a:t>
            </a:r>
            <a:endParaRPr lang="en-US" sz="2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951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xit" presetSubtype="10" fill="hold" grpId="1" nodeType="clickEffect">
                                  <p:stCondLst>
                                    <p:cond delay="0"/>
                                  </p:stCondLst>
                                  <p:childTnLst>
                                    <p:anim calcmode="lin" valueType="num">
                                      <p:cBhvr>
                                        <p:cTn id="10" dur="500"/>
                                        <p:tgtEl>
                                          <p:spTgt spid="14"/>
                                        </p:tgtEl>
                                        <p:attrNameLst>
                                          <p:attrName>ppt_w</p:attrName>
                                        </p:attrNameLst>
                                      </p:cBhvr>
                                      <p:tavLst>
                                        <p:tav tm="0">
                                          <p:val>
                                            <p:strVal val="ppt_w"/>
                                          </p:val>
                                        </p:tav>
                                        <p:tav tm="100000">
                                          <p:val>
                                            <p:fltVal val="0"/>
                                          </p:val>
                                        </p:tav>
                                      </p:tavLst>
                                    </p:anim>
                                    <p:anim calcmode="lin" valueType="num">
                                      <p:cBhvr>
                                        <p:cTn id="11" dur="500"/>
                                        <p:tgtEl>
                                          <p:spTgt spid="14"/>
                                        </p:tgtEl>
                                        <p:attrNameLst>
                                          <p:attrName>ppt_h</p:attrName>
                                        </p:attrNameLst>
                                      </p:cBhvr>
                                      <p:tavLst>
                                        <p:tav tm="0">
                                          <p:val>
                                            <p:strVal val="ppt_h"/>
                                          </p:val>
                                        </p:tav>
                                        <p:tav tm="100000">
                                          <p:val>
                                            <p:strVal val="ppt_h"/>
                                          </p:val>
                                        </p:tav>
                                      </p:tavLst>
                                    </p:anim>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wd">
                                    <p:tmAbs val="500"/>
                                  </p:iterate>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iterate type="wd">
                                    <p:tmAbs val="500"/>
                                  </p:iterate>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iterate type="wd">
                                    <p:tmAbs val="500"/>
                                  </p:iterate>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0" nodeType="withEffect">
                                  <p:stCondLst>
                                    <p:cond delay="0"/>
                                  </p:stCondLst>
                                  <p:iterate type="wd">
                                    <p:tmAbs val="500"/>
                                  </p:iterate>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1" nodeType="clickEffect">
                                  <p:stCondLst>
                                    <p:cond delay="0"/>
                                  </p:stCondLst>
                                  <p:childTnLst>
                                    <p:anim calcmode="lin" valueType="num">
                                      <p:cBhvr additive="base">
                                        <p:cTn id="31" dur="500"/>
                                        <p:tgtEl>
                                          <p:spTgt spid="2"/>
                                        </p:tgtEl>
                                        <p:attrNameLst>
                                          <p:attrName>ppt_x</p:attrName>
                                        </p:attrNameLst>
                                      </p:cBhvr>
                                      <p:tavLst>
                                        <p:tav tm="0">
                                          <p:val>
                                            <p:strVal val="ppt_x"/>
                                          </p:val>
                                        </p:tav>
                                        <p:tav tm="100000">
                                          <p:val>
                                            <p:strVal val="ppt_x"/>
                                          </p:val>
                                        </p:tav>
                                      </p:tavLst>
                                    </p:anim>
                                    <p:anim calcmode="lin" valueType="num">
                                      <p:cBhvr additive="base">
                                        <p:cTn id="32" dur="500"/>
                                        <p:tgtEl>
                                          <p:spTgt spid="2"/>
                                        </p:tgtEl>
                                        <p:attrNameLst>
                                          <p:attrName>ppt_y</p:attrName>
                                        </p:attrNameLst>
                                      </p:cBhvr>
                                      <p:tavLst>
                                        <p:tav tm="0">
                                          <p:val>
                                            <p:strVal val="ppt_y"/>
                                          </p:val>
                                        </p:tav>
                                        <p:tav tm="100000">
                                          <p:val>
                                            <p:strVal val="1+ppt_h/2"/>
                                          </p:val>
                                        </p:tav>
                                      </p:tavLst>
                                    </p:anim>
                                    <p:set>
                                      <p:cBhvr>
                                        <p:cTn id="33" dur="1" fill="hold">
                                          <p:stCondLst>
                                            <p:cond delay="499"/>
                                          </p:stCondLst>
                                        </p:cTn>
                                        <p:tgtEl>
                                          <p:spTgt spid="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15" grpId="0"/>
      <p:bldP spid="16" grpId="0"/>
      <p:bldP spid="17" grpId="0"/>
      <p:bldP spid="18" grpId="0"/>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7F05C-D86F-88D6-737B-B10F13AFE2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1657350"/>
            <a:ext cx="1680252" cy="1077679"/>
          </a:xfrm>
          <a:prstGeom prst="rect">
            <a:avLst/>
          </a:prstGeom>
          <a:noFill/>
          <a:ln>
            <a:noFill/>
          </a:ln>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21" name="Rectangle 20">
            <a:extLst>
              <a:ext uri="{FF2B5EF4-FFF2-40B4-BE49-F238E27FC236}">
                <a16:creationId xmlns:a16="http://schemas.microsoft.com/office/drawing/2014/main" id="{BD72C5F6-FEF3-76E6-0848-5E51E4311D3A}"/>
              </a:ext>
            </a:extLst>
          </p:cNvPr>
          <p:cNvSpPr/>
          <p:nvPr/>
        </p:nvSpPr>
        <p:spPr>
          <a:xfrm>
            <a:off x="625614" y="317759"/>
            <a:ext cx="10442362" cy="581496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213228D-5A1B-A283-D504-CBDCA89A9A99}"/>
              </a:ext>
            </a:extLst>
          </p:cNvPr>
          <p:cNvSpPr txBox="1"/>
          <p:nvPr/>
        </p:nvSpPr>
        <p:spPr>
          <a:xfrm>
            <a:off x="1248671" y="1159020"/>
            <a:ext cx="3819340" cy="3539430"/>
          </a:xfrm>
          <a:prstGeom prst="rect">
            <a:avLst/>
          </a:prstGeom>
          <a:noFill/>
          <a:ln>
            <a:solidFill>
              <a:schemeClr val="accent3">
                <a:lumMod val="50000"/>
              </a:schemeClr>
            </a:solidFill>
          </a:ln>
        </p:spPr>
        <p:txBody>
          <a:bodyPr wrap="square" rtlCol="0">
            <a:spAutoFit/>
          </a:bodyPr>
          <a:lstStyle/>
          <a:p>
            <a:r>
              <a:rPr lang="en-US" sz="2800" b="1">
                <a:latin typeface="Times New Roman" panose="02020603050405020304" pitchFamily="18" charset="0"/>
                <a:cs typeface="Times New Roman" panose="02020603050405020304" pitchFamily="18" charset="0"/>
              </a:rPr>
              <a:t>SMTP cũng hỗ trợ các cơ chế xác thực</a:t>
            </a:r>
            <a:r>
              <a:rPr lang="en-US" sz="2800" b="1">
                <a:solidFill>
                  <a:schemeClr val="bg1"/>
                </a:solidFill>
                <a:latin typeface="Times New Roman" panose="02020603050405020304" pitchFamily="18" charset="0"/>
                <a:cs typeface="Times New Roman" panose="02020603050405020304" pitchFamily="18" charset="0"/>
              </a:rPr>
              <a:t>,</a:t>
            </a:r>
            <a:r>
              <a:rPr lang="en-US" sz="2800">
                <a:solidFill>
                  <a:schemeClr val="bg1"/>
                </a:solidFill>
                <a:latin typeface="Times New Roman" panose="02020603050405020304" pitchFamily="18" charset="0"/>
                <a:cs typeface="Times New Roman" panose="02020603050405020304" pitchFamily="18" charset="0"/>
              </a:rPr>
              <a:t> chẳng hạn như </a:t>
            </a:r>
            <a:r>
              <a:rPr lang="en-US" sz="2800">
                <a:latin typeface="Times New Roman" panose="02020603050405020304" pitchFamily="18" charset="0"/>
                <a:cs typeface="Times New Roman" panose="02020603050405020304" pitchFamily="18" charset="0"/>
              </a:rPr>
              <a:t>SMTP Authentication </a:t>
            </a:r>
            <a:r>
              <a:rPr lang="en-US" sz="2800">
                <a:solidFill>
                  <a:schemeClr val="bg1"/>
                </a:solidFill>
                <a:latin typeface="Times New Roman" panose="02020603050405020304" pitchFamily="18" charset="0"/>
                <a:cs typeface="Times New Roman" panose="02020603050405020304" pitchFamily="18" charset="0"/>
              </a:rPr>
              <a:t>hoặc </a:t>
            </a:r>
            <a:r>
              <a:rPr lang="en-US" sz="2800">
                <a:latin typeface="Times New Roman" panose="02020603050405020304" pitchFamily="18" charset="0"/>
                <a:cs typeface="Times New Roman" panose="02020603050405020304" pitchFamily="18" charset="0"/>
              </a:rPr>
              <a:t>SMTP-AUTH</a:t>
            </a:r>
            <a:r>
              <a:rPr lang="en-US" sz="2800">
                <a:solidFill>
                  <a:schemeClr val="bg1"/>
                </a:solidFill>
                <a:latin typeface="Times New Roman" panose="02020603050405020304" pitchFamily="18" charset="0"/>
                <a:cs typeface="Times New Roman" panose="02020603050405020304" pitchFamily="18" charset="0"/>
              </a:rPr>
              <a:t>, cho phép các ứng dụng hoặc máy chủ email xác thực trước khi gửi email. </a:t>
            </a:r>
            <a:endParaRPr lang="en-US" sz="360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B1AE614-B345-9EB6-39DE-183C495F344F}"/>
              </a:ext>
            </a:extLst>
          </p:cNvPr>
          <p:cNvSpPr txBox="1"/>
          <p:nvPr/>
        </p:nvSpPr>
        <p:spPr>
          <a:xfrm>
            <a:off x="6272093" y="971499"/>
            <a:ext cx="4040218" cy="3785652"/>
          </a:xfrm>
          <a:prstGeom prst="rect">
            <a:avLst/>
          </a:prstGeom>
          <a:noFill/>
          <a:ln>
            <a:solidFill>
              <a:schemeClr val="accent3">
                <a:lumMod val="50000"/>
              </a:schemeClr>
            </a:solidFill>
          </a:ln>
        </p:spPr>
        <p:txBody>
          <a:bodyPr wrap="square" rtlCol="0">
            <a:spAutoFit/>
          </a:bodyPr>
          <a:lstStyle/>
          <a:p>
            <a:r>
              <a:rPr lang="en-US" sz="2400" b="1">
                <a:solidFill>
                  <a:srgbClr val="FF0000"/>
                </a:solidFill>
                <a:latin typeface="Times New Roman" panose="02020603050405020304" pitchFamily="18" charset="0"/>
                <a:cs typeface="Times New Roman" panose="02020603050405020304" pitchFamily="18" charset="0"/>
              </a:rPr>
              <a:t>Cần lưu ý rằng</a:t>
            </a:r>
            <a:r>
              <a:rPr lang="en-US" sz="2400">
                <a:solidFill>
                  <a:srgbClr val="FF0000"/>
                </a:solidFill>
                <a:latin typeface="Times New Roman" panose="02020603050405020304" pitchFamily="18" charset="0"/>
                <a:cs typeface="Times New Roman" panose="02020603050405020304" pitchFamily="18" charset="0"/>
              </a:rPr>
              <a:t> </a:t>
            </a:r>
            <a:r>
              <a:rPr lang="en-US" sz="2400">
                <a:solidFill>
                  <a:schemeClr val="bg1"/>
                </a:solidFill>
                <a:latin typeface="Times New Roman" panose="02020603050405020304" pitchFamily="18" charset="0"/>
                <a:cs typeface="Times New Roman" panose="02020603050405020304" pitchFamily="18" charset="0"/>
              </a:rPr>
              <a:t>trong khi </a:t>
            </a:r>
            <a:r>
              <a:rPr lang="en-US" sz="2400" b="1">
                <a:latin typeface="Times New Roman" panose="02020603050405020304" pitchFamily="18" charset="0"/>
                <a:cs typeface="Times New Roman" panose="02020603050405020304" pitchFamily="18" charset="0"/>
              </a:rPr>
              <a:t>SMTP</a:t>
            </a:r>
            <a:r>
              <a:rPr lang="en-US" sz="2400">
                <a:solidFill>
                  <a:schemeClr val="bg1"/>
                </a:solidFill>
                <a:latin typeface="Times New Roman" panose="02020603050405020304" pitchFamily="18" charset="0"/>
                <a:cs typeface="Times New Roman" panose="02020603050405020304" pitchFamily="18" charset="0"/>
              </a:rPr>
              <a:t> chủ yếu được sử dụng để gửi email, nó không xử lý việc truy xuất email từ máy chủ thư. Đối với việc truy xuất email, các giao thức như </a:t>
            </a:r>
            <a:r>
              <a:rPr lang="en-US" sz="2400" b="1">
                <a:latin typeface="Times New Roman" panose="02020603050405020304" pitchFamily="18" charset="0"/>
                <a:cs typeface="Times New Roman" panose="02020603050405020304" pitchFamily="18" charset="0"/>
              </a:rPr>
              <a:t>POP3</a:t>
            </a:r>
            <a:r>
              <a:rPr lang="en-US" sz="2400">
                <a:solidFill>
                  <a:schemeClr val="bg1"/>
                </a:solidFill>
                <a:latin typeface="Times New Roman" panose="02020603050405020304" pitchFamily="18" charset="0"/>
                <a:cs typeface="Times New Roman" panose="02020603050405020304" pitchFamily="18" charset="0"/>
              </a:rPr>
              <a:t> (Post Office Protocol version 3) và </a:t>
            </a:r>
            <a:r>
              <a:rPr lang="en-US" sz="2400" b="1">
                <a:latin typeface="Times New Roman" panose="02020603050405020304" pitchFamily="18" charset="0"/>
                <a:cs typeface="Times New Roman" panose="02020603050405020304" pitchFamily="18" charset="0"/>
              </a:rPr>
              <a:t>IMAP</a:t>
            </a:r>
            <a:r>
              <a:rPr lang="en-US" sz="2400">
                <a:solidFill>
                  <a:schemeClr val="bg1"/>
                </a:solidFill>
                <a:latin typeface="Times New Roman" panose="02020603050405020304" pitchFamily="18" charset="0"/>
                <a:cs typeface="Times New Roman" panose="02020603050405020304" pitchFamily="18" charset="0"/>
              </a:rPr>
              <a:t> (Internet Message Access Protocol) thường được sử dụng.</a:t>
            </a:r>
          </a:p>
        </p:txBody>
      </p:sp>
    </p:spTree>
    <p:extLst>
      <p:ext uri="{BB962C8B-B14F-4D97-AF65-F5344CB8AC3E}">
        <p14:creationId xmlns:p14="http://schemas.microsoft.com/office/powerpoint/2010/main" val="337469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21" name="Rectangle 20">
            <a:extLst>
              <a:ext uri="{FF2B5EF4-FFF2-40B4-BE49-F238E27FC236}">
                <a16:creationId xmlns:a16="http://schemas.microsoft.com/office/drawing/2014/main" id="{BD72C5F6-FEF3-76E6-0848-5E51E4311D3A}"/>
              </a:ext>
            </a:extLst>
          </p:cNvPr>
          <p:cNvSpPr/>
          <p:nvPr/>
        </p:nvSpPr>
        <p:spPr>
          <a:xfrm>
            <a:off x="5811122" y="2493363"/>
            <a:ext cx="284878" cy="29577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0B4E2D-11D6-9C90-3571-B5E303036F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47078" y="910657"/>
            <a:ext cx="8328088" cy="5341464"/>
          </a:xfrm>
          <a:prstGeom prst="rect">
            <a:avLst/>
          </a:prstGeom>
          <a:noFill/>
          <a:ln>
            <a:noFill/>
          </a:ln>
        </p:spPr>
      </p:pic>
    </p:spTree>
    <p:extLst>
      <p:ext uri="{BB962C8B-B14F-4D97-AF65-F5344CB8AC3E}">
        <p14:creationId xmlns:p14="http://schemas.microsoft.com/office/powerpoint/2010/main" val="284306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21" name="Rectangle 20">
            <a:extLst>
              <a:ext uri="{FF2B5EF4-FFF2-40B4-BE49-F238E27FC236}">
                <a16:creationId xmlns:a16="http://schemas.microsoft.com/office/drawing/2014/main" id="{BD72C5F6-FEF3-76E6-0848-5E51E4311D3A}"/>
              </a:ext>
            </a:extLst>
          </p:cNvPr>
          <p:cNvSpPr/>
          <p:nvPr/>
        </p:nvSpPr>
        <p:spPr>
          <a:xfrm>
            <a:off x="779646" y="669701"/>
            <a:ext cx="10744496" cy="54991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34A00-A49D-73E0-B804-D6CD25C9C93E}"/>
              </a:ext>
            </a:extLst>
          </p:cNvPr>
          <p:cNvSpPr txBox="1"/>
          <p:nvPr/>
        </p:nvSpPr>
        <p:spPr>
          <a:xfrm>
            <a:off x="4847867" y="65369"/>
            <a:ext cx="3143250" cy="646331"/>
          </a:xfrm>
          <a:prstGeom prst="rect">
            <a:avLst/>
          </a:prstGeom>
          <a:noFill/>
        </p:spPr>
        <p:txBody>
          <a:bodyPr wrap="square" rtlCol="0">
            <a:spAutoFit/>
          </a:bodyPr>
          <a:lstStyle/>
          <a:p>
            <a:r>
              <a:rPr lang="en-US" sz="3600" b="1">
                <a:effectLst/>
                <a:latin typeface="Times New Roman" panose="02020603050405020304" pitchFamily="18" charset="0"/>
                <a:ea typeface="DengXian" panose="02010600030101010101" pitchFamily="2" charset="-122"/>
                <a:cs typeface="Times New Roman" panose="02020603050405020304" pitchFamily="18" charset="0"/>
              </a:rPr>
              <a:t>SMTP Server </a:t>
            </a:r>
            <a:endParaRPr lang="en-US" sz="36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5425355-95C1-A3B2-3EF0-7B1CAB854856}"/>
              </a:ext>
            </a:extLst>
          </p:cNvPr>
          <p:cNvSpPr txBox="1"/>
          <p:nvPr/>
        </p:nvSpPr>
        <p:spPr>
          <a:xfrm>
            <a:off x="1354686" y="1864954"/>
            <a:ext cx="10101079" cy="2954655"/>
          </a:xfrm>
          <a:prstGeom prst="rect">
            <a:avLst/>
          </a:prstGeom>
          <a:noFill/>
        </p:spPr>
        <p:txBody>
          <a:bodyPr wrap="square" rtlCol="0">
            <a:spAutoFit/>
          </a:bodyPr>
          <a:lstStyle/>
          <a:p>
            <a:r>
              <a:rPr lang="en-US" sz="2800">
                <a:effectLst/>
                <a:latin typeface="Times New Roman" panose="02020603050405020304" pitchFamily="18" charset="0"/>
                <a:ea typeface="DengXian" panose="02010600030101010101" pitchFamily="2" charset="-122"/>
                <a:cs typeface="Times New Roman" panose="02020603050405020304" pitchFamily="18" charset="0"/>
              </a:rPr>
              <a:t>Một máy chủ SMTP sẽ có một địa chỉ (hoặc nhiều địa chỉ) có thể được thiết lập bởi các mail client hoặc ứng dụng mà bạn đang sử dụng. Và thường được định dạng như smtp.serveraddress.com. (Ví dụ, địa chỉ máy chủ SMTP của Gmail là smtp.gmail.com. Của Twilio SendGrid là smtp.sendgrid.com. Hay của Amazon SES là amazonses.com) .</a:t>
            </a:r>
          </a:p>
          <a:p>
            <a:endParaRPr lang="en-US"/>
          </a:p>
        </p:txBody>
      </p:sp>
    </p:spTree>
    <p:extLst>
      <p:ext uri="{BB962C8B-B14F-4D97-AF65-F5344CB8AC3E}">
        <p14:creationId xmlns:p14="http://schemas.microsoft.com/office/powerpoint/2010/main" val="3961783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4790716" y="42867"/>
            <a:ext cx="3953233" cy="646331"/>
          </a:xfrm>
          <a:prstGeom prst="rect">
            <a:avLst/>
          </a:prstGeom>
          <a:noFill/>
        </p:spPr>
        <p:txBody>
          <a:bodyPr wrap="square" rtlCol="0">
            <a:spAutoFit/>
          </a:bodyPr>
          <a:lstStyle/>
          <a:p>
            <a:r>
              <a:rPr lang="en-US" sz="3600" b="1">
                <a:effectLst/>
                <a:latin typeface="Times New Roman" panose="02020603050405020304" pitchFamily="18" charset="0"/>
                <a:ea typeface="DengXian" panose="02010600030101010101" pitchFamily="2" charset="-122"/>
                <a:cs typeface="Times New Roman" panose="02020603050405020304" pitchFamily="18" charset="0"/>
              </a:rPr>
              <a:t>Cách hoạt động </a:t>
            </a:r>
            <a:endParaRPr lang="en-US" sz="36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2E0A896-9BC6-45B2-34CC-010A1CB0D445}"/>
              </a:ext>
            </a:extLst>
          </p:cNvPr>
          <p:cNvPicPr>
            <a:picLocks noChangeAspect="1"/>
          </p:cNvPicPr>
          <p:nvPr/>
        </p:nvPicPr>
        <p:blipFill>
          <a:blip r:embed="rId8"/>
          <a:stretch>
            <a:fillRect/>
          </a:stretch>
        </p:blipFill>
        <p:spPr>
          <a:xfrm>
            <a:off x="1130070" y="815093"/>
            <a:ext cx="10446500" cy="5719244"/>
          </a:xfrm>
          <a:prstGeom prst="rect">
            <a:avLst/>
          </a:prstGeom>
        </p:spPr>
      </p:pic>
    </p:spTree>
    <p:extLst>
      <p:ext uri="{BB962C8B-B14F-4D97-AF65-F5344CB8AC3E}">
        <p14:creationId xmlns:p14="http://schemas.microsoft.com/office/powerpoint/2010/main" val="3126194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6A18CE8-BE61-F505-2B8D-C090B978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874" y="-2294132"/>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useBgFill="1">
        <p:nvSpPr>
          <p:cNvPr id="2055" name="Rectangle 205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D60527C-630B-8AEF-E574-3FB0E7479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2" r="-1" b="-1"/>
          <a:stretch/>
        </p:blipFill>
        <p:spPr bwMode="auto">
          <a:xfrm>
            <a:off x="-389367" y="-145143"/>
            <a:ext cx="13617719" cy="713740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pink monster&#10;&#10;Description automatically generated with low confidence">
            <a:extLst>
              <a:ext uri="{FF2B5EF4-FFF2-40B4-BE49-F238E27FC236}">
                <a16:creationId xmlns:a16="http://schemas.microsoft.com/office/drawing/2014/main" id="{5E94F9CA-85CB-014F-032B-EB758E2A5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403" y="3758312"/>
            <a:ext cx="1335871" cy="1335871"/>
          </a:xfrm>
          <a:prstGeom prst="rect">
            <a:avLst/>
          </a:prstGeom>
        </p:spPr>
      </p:pic>
      <p:pic>
        <p:nvPicPr>
          <p:cNvPr id="7" name="Picture 6" descr="A picture containing clipart, graphics, animated cartoon, cartoon&#10;&#10;Description automatically generated">
            <a:extLst>
              <a:ext uri="{FF2B5EF4-FFF2-40B4-BE49-F238E27FC236}">
                <a16:creationId xmlns:a16="http://schemas.microsoft.com/office/drawing/2014/main" id="{F99CB27F-1950-415D-3E0A-108555A39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4826" y="3758312"/>
            <a:ext cx="1478897" cy="1478897"/>
          </a:xfrm>
          <a:prstGeom prst="rect">
            <a:avLst/>
          </a:prstGeom>
        </p:spPr>
      </p:pic>
      <p:pic>
        <p:nvPicPr>
          <p:cNvPr id="9" name="Picture 8" descr="A cartoon of a green monster&#10;&#10;Description automatically generated with low confidence">
            <a:extLst>
              <a:ext uri="{FF2B5EF4-FFF2-40B4-BE49-F238E27FC236}">
                <a16:creationId xmlns:a16="http://schemas.microsoft.com/office/drawing/2014/main" id="{0EFCD522-55A3-3C60-BE59-331274CFF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768" y="3698652"/>
            <a:ext cx="1478897" cy="1478897"/>
          </a:xfrm>
          <a:prstGeom prst="rect">
            <a:avLst/>
          </a:prstGeom>
        </p:spPr>
      </p:pic>
      <p:sp>
        <p:nvSpPr>
          <p:cNvPr id="10" name="Speech Bubble: Oval 9">
            <a:extLst>
              <a:ext uri="{FF2B5EF4-FFF2-40B4-BE49-F238E27FC236}">
                <a16:creationId xmlns:a16="http://schemas.microsoft.com/office/drawing/2014/main" id="{ADB40B3B-5BBF-E9E1-1AFD-9A170E32E77B}"/>
              </a:ext>
            </a:extLst>
          </p:cNvPr>
          <p:cNvSpPr/>
          <p:nvPr/>
        </p:nvSpPr>
        <p:spPr>
          <a:xfrm>
            <a:off x="14180720" y="3440582"/>
            <a:ext cx="1335871"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2001207083</a:t>
            </a:r>
          </a:p>
          <a:p>
            <a:pPr algn="ctr"/>
            <a:r>
              <a:rPr lang="en-US" sz="2400">
                <a:latin typeface="Times New Roman" panose="02020603050405020304" pitchFamily="18" charset="0"/>
                <a:cs typeface="Times New Roman" panose="02020603050405020304" pitchFamily="18" charset="0"/>
              </a:rPr>
              <a:t>Trần Đỗ Anh Hào</a:t>
            </a:r>
          </a:p>
        </p:txBody>
      </p:sp>
      <p:sp>
        <p:nvSpPr>
          <p:cNvPr id="11" name="Speech Bubble: Oval 10">
            <a:extLst>
              <a:ext uri="{FF2B5EF4-FFF2-40B4-BE49-F238E27FC236}">
                <a16:creationId xmlns:a16="http://schemas.microsoft.com/office/drawing/2014/main" id="{6442013A-C277-6A28-CBA4-3DFE9178B2D4}"/>
              </a:ext>
            </a:extLst>
          </p:cNvPr>
          <p:cNvSpPr/>
          <p:nvPr/>
        </p:nvSpPr>
        <p:spPr>
          <a:xfrm>
            <a:off x="18481049" y="3478912"/>
            <a:ext cx="1312674" cy="20495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2001207206</a:t>
            </a:r>
          </a:p>
          <a:p>
            <a:pPr algn="ctr"/>
            <a:r>
              <a:rPr lang="en-US" sz="2400">
                <a:latin typeface="Times New Roman" panose="02020603050405020304" pitchFamily="18" charset="0"/>
                <a:cs typeface="Times New Roman" panose="02020603050405020304" pitchFamily="18" charset="0"/>
              </a:rPr>
              <a:t>Lư Gia Hoàng</a:t>
            </a:r>
          </a:p>
        </p:txBody>
      </p:sp>
      <p:sp>
        <p:nvSpPr>
          <p:cNvPr id="12" name="Speech Bubble: Oval 11">
            <a:extLst>
              <a:ext uri="{FF2B5EF4-FFF2-40B4-BE49-F238E27FC236}">
                <a16:creationId xmlns:a16="http://schemas.microsoft.com/office/drawing/2014/main" id="{D2296E3E-92B5-7C80-08EB-790D645B1BA0}"/>
              </a:ext>
            </a:extLst>
          </p:cNvPr>
          <p:cNvSpPr/>
          <p:nvPr/>
        </p:nvSpPr>
        <p:spPr>
          <a:xfrm>
            <a:off x="23113768" y="3419252"/>
            <a:ext cx="1117832" cy="243284"/>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2001202246</a:t>
            </a:r>
          </a:p>
          <a:p>
            <a:pPr algn="ctr"/>
            <a:r>
              <a:rPr lang="en-US" sz="2400">
                <a:latin typeface="Times New Roman" panose="02020603050405020304" pitchFamily="18" charset="0"/>
                <a:cs typeface="Times New Roman" panose="02020603050405020304" pitchFamily="18" charset="0"/>
              </a:rPr>
              <a:t>Đoàn Trường Thành</a:t>
            </a:r>
          </a:p>
        </p:txBody>
      </p:sp>
      <p:sp>
        <p:nvSpPr>
          <p:cNvPr id="14" name="TextBox 13">
            <a:extLst>
              <a:ext uri="{FF2B5EF4-FFF2-40B4-BE49-F238E27FC236}">
                <a16:creationId xmlns:a16="http://schemas.microsoft.com/office/drawing/2014/main" id="{C67E6571-5217-CE0E-ECAD-606C76D1D8C6}"/>
              </a:ext>
            </a:extLst>
          </p:cNvPr>
          <p:cNvSpPr txBox="1"/>
          <p:nvPr/>
        </p:nvSpPr>
        <p:spPr>
          <a:xfrm>
            <a:off x="-389367" y="-2848101"/>
            <a:ext cx="11786398" cy="830997"/>
          </a:xfrm>
          <a:prstGeom prst="rect">
            <a:avLst/>
          </a:prstGeom>
          <a:noFill/>
        </p:spPr>
        <p:txBody>
          <a:bodyPr wrap="square" rtlCol="0">
            <a:spAutoFit/>
          </a:bodyPr>
          <a:lstStyle/>
          <a:p>
            <a:r>
              <a:rPr lang="en-US" sz="4800" b="1">
                <a:solidFill>
                  <a:schemeClr val="bg1">
                    <a:lumMod val="95000"/>
                  </a:schemeClr>
                </a:solidFill>
                <a:latin typeface="Times New Roman" panose="02020603050405020304" pitchFamily="18" charset="0"/>
                <a:cs typeface="Times New Roman" panose="02020603050405020304" pitchFamily="18" charset="0"/>
              </a:rPr>
              <a:t>Giới thiệu SMTP &amp; SMTP Server</a:t>
            </a:r>
          </a:p>
        </p:txBody>
      </p:sp>
      <p:sp>
        <p:nvSpPr>
          <p:cNvPr id="2" name="TextBox 1">
            <a:extLst>
              <a:ext uri="{FF2B5EF4-FFF2-40B4-BE49-F238E27FC236}">
                <a16:creationId xmlns:a16="http://schemas.microsoft.com/office/drawing/2014/main" id="{08DEB4CF-4E3A-B8EE-4FAC-9EB23CC6D68E}"/>
              </a:ext>
            </a:extLst>
          </p:cNvPr>
          <p:cNvSpPr txBox="1"/>
          <p:nvPr/>
        </p:nvSpPr>
        <p:spPr>
          <a:xfrm>
            <a:off x="-5617756" y="1187530"/>
            <a:ext cx="800219" cy="3416320"/>
          </a:xfrm>
          <a:prstGeom prst="rect">
            <a:avLst/>
          </a:prstGeom>
          <a:noFill/>
        </p:spPr>
        <p:txBody>
          <a:bodyPr wrap="none" rtlCol="0">
            <a:spAutoFit/>
          </a:bodyPr>
          <a:lstStyle/>
          <a:p>
            <a:r>
              <a:rPr lang="en-US" sz="5400">
                <a:solidFill>
                  <a:schemeClr val="bg1">
                    <a:lumMod val="95000"/>
                  </a:schemeClr>
                </a:solidFill>
                <a:latin typeface="Times New Roman" panose="02020603050405020304" pitchFamily="18" charset="0"/>
                <a:cs typeface="Times New Roman" panose="02020603050405020304" pitchFamily="18" charset="0"/>
              </a:rPr>
              <a:t>S </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M</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T</a:t>
            </a:r>
            <a:br>
              <a:rPr lang="en-US" sz="5400">
                <a:solidFill>
                  <a:schemeClr val="bg1">
                    <a:lumMod val="95000"/>
                  </a:schemeClr>
                </a:solidFill>
                <a:latin typeface="Times New Roman" panose="02020603050405020304" pitchFamily="18" charset="0"/>
                <a:cs typeface="Times New Roman" panose="02020603050405020304" pitchFamily="18" charset="0"/>
              </a:rPr>
            </a:br>
            <a:r>
              <a:rPr lang="en-US" sz="5400">
                <a:solidFill>
                  <a:schemeClr val="bg1">
                    <a:lumMod val="95000"/>
                  </a:schemeClr>
                </a:solidFill>
                <a:latin typeface="Times New Roman" panose="02020603050405020304" pitchFamily="18" charset="0"/>
                <a:cs typeface="Times New Roman" panose="02020603050405020304" pitchFamily="18" charset="0"/>
              </a:rPr>
              <a:t>P</a:t>
            </a:r>
          </a:p>
        </p:txBody>
      </p:sp>
      <p:sp>
        <p:nvSpPr>
          <p:cNvPr id="15" name="TextBox 14">
            <a:extLst>
              <a:ext uri="{FF2B5EF4-FFF2-40B4-BE49-F238E27FC236}">
                <a16:creationId xmlns:a16="http://schemas.microsoft.com/office/drawing/2014/main" id="{887ABE63-6DCB-9E67-E00C-AB1157A8E41A}"/>
              </a:ext>
            </a:extLst>
          </p:cNvPr>
          <p:cNvSpPr txBox="1"/>
          <p:nvPr/>
        </p:nvSpPr>
        <p:spPr>
          <a:xfrm>
            <a:off x="-4826965" y="1430445"/>
            <a:ext cx="1200970"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Simple</a:t>
            </a:r>
          </a:p>
        </p:txBody>
      </p:sp>
      <p:sp>
        <p:nvSpPr>
          <p:cNvPr id="16" name="TextBox 15">
            <a:extLst>
              <a:ext uri="{FF2B5EF4-FFF2-40B4-BE49-F238E27FC236}">
                <a16:creationId xmlns:a16="http://schemas.microsoft.com/office/drawing/2014/main" id="{695B6F92-01B5-A290-7A64-65F23EC5C513}"/>
              </a:ext>
            </a:extLst>
          </p:cNvPr>
          <p:cNvSpPr txBox="1"/>
          <p:nvPr/>
        </p:nvSpPr>
        <p:spPr>
          <a:xfrm>
            <a:off x="-4817537" y="2265913"/>
            <a:ext cx="86113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Mail</a:t>
            </a:r>
          </a:p>
        </p:txBody>
      </p:sp>
      <p:sp>
        <p:nvSpPr>
          <p:cNvPr id="17" name="TextBox 16">
            <a:extLst>
              <a:ext uri="{FF2B5EF4-FFF2-40B4-BE49-F238E27FC236}">
                <a16:creationId xmlns:a16="http://schemas.microsoft.com/office/drawing/2014/main" id="{903A38F2-7E68-3649-765E-42797ADCF9C2}"/>
              </a:ext>
            </a:extLst>
          </p:cNvPr>
          <p:cNvSpPr txBox="1"/>
          <p:nvPr/>
        </p:nvSpPr>
        <p:spPr>
          <a:xfrm>
            <a:off x="-4914520" y="3069022"/>
            <a:ext cx="1388713"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Transfer</a:t>
            </a:r>
          </a:p>
        </p:txBody>
      </p:sp>
      <p:sp>
        <p:nvSpPr>
          <p:cNvPr id="18" name="TextBox 17">
            <a:extLst>
              <a:ext uri="{FF2B5EF4-FFF2-40B4-BE49-F238E27FC236}">
                <a16:creationId xmlns:a16="http://schemas.microsoft.com/office/drawing/2014/main" id="{DB828C3E-92D3-89A2-2A9C-5A1D2F3FDF24}"/>
              </a:ext>
            </a:extLst>
          </p:cNvPr>
          <p:cNvSpPr txBox="1"/>
          <p:nvPr/>
        </p:nvSpPr>
        <p:spPr>
          <a:xfrm>
            <a:off x="-4927153" y="3932296"/>
            <a:ext cx="1401346" cy="523220"/>
          </a:xfrm>
          <a:prstGeom prst="rect">
            <a:avLst/>
          </a:prstGeom>
          <a:noFill/>
        </p:spPr>
        <p:txBody>
          <a:bodyPr wrap="none" rtlCol="0">
            <a:spAutoFit/>
          </a:bodyPr>
          <a:lstStyle/>
          <a:p>
            <a:r>
              <a:rPr lang="en-US" sz="2800">
                <a:solidFill>
                  <a:schemeClr val="accent1">
                    <a:lumMod val="75000"/>
                  </a:schemeClr>
                </a:solidFill>
                <a:latin typeface="Times New Roman" panose="02020603050405020304" pitchFamily="18" charset="0"/>
                <a:cs typeface="Times New Roman" panose="02020603050405020304" pitchFamily="18" charset="0"/>
              </a:rPr>
              <a:t>Protocol</a:t>
            </a:r>
          </a:p>
        </p:txBody>
      </p:sp>
      <p:sp>
        <p:nvSpPr>
          <p:cNvPr id="4" name="TextBox 3">
            <a:extLst>
              <a:ext uri="{FF2B5EF4-FFF2-40B4-BE49-F238E27FC236}">
                <a16:creationId xmlns:a16="http://schemas.microsoft.com/office/drawing/2014/main" id="{20134A00-A49D-73E0-B804-D6CD25C9C93E}"/>
              </a:ext>
            </a:extLst>
          </p:cNvPr>
          <p:cNvSpPr txBox="1"/>
          <p:nvPr/>
        </p:nvSpPr>
        <p:spPr>
          <a:xfrm>
            <a:off x="5503832" y="-67653"/>
            <a:ext cx="3143250" cy="646331"/>
          </a:xfrm>
          <a:prstGeom prst="rect">
            <a:avLst/>
          </a:prstGeom>
          <a:noFill/>
        </p:spPr>
        <p:txBody>
          <a:bodyPr wrap="square" rtlCol="0">
            <a:spAutoFit/>
          </a:bodyPr>
          <a:lstStyle/>
          <a:p>
            <a:r>
              <a:rPr lang="en-US" sz="3600" b="1">
                <a:latin typeface="Times New Roman" panose="02020603050405020304" pitchFamily="18" charset="0"/>
                <a:ea typeface="DengXian" panose="02010600030101010101" pitchFamily="2" charset="-122"/>
                <a:cs typeface="Times New Roman" panose="02020603050405020304" pitchFamily="18" charset="0"/>
              </a:rPr>
              <a:t>Đặc điểm</a:t>
            </a:r>
            <a:endParaRPr lang="en-US" sz="360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93638B91-46AF-73BF-73BB-D0F378E03B9C}"/>
              </a:ext>
            </a:extLst>
          </p:cNvPr>
          <p:cNvGraphicFramePr/>
          <p:nvPr>
            <p:extLst>
              <p:ext uri="{D42A27DB-BD31-4B8C-83A1-F6EECF244321}">
                <p14:modId xmlns:p14="http://schemas.microsoft.com/office/powerpoint/2010/main" val="1349040415"/>
              </p:ext>
            </p:extLst>
          </p:nvPr>
        </p:nvGraphicFramePr>
        <p:xfrm>
          <a:off x="614138" y="719667"/>
          <a:ext cx="10987311" cy="57818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08083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1770</Words>
  <Application>Microsoft Office PowerPoint</Application>
  <PresentationFormat>Widescreen</PresentationFormat>
  <Paragraphs>214</Paragraphs>
  <Slides>14</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Neue Haas Grotesk Text Pro</vt:lpstr>
      <vt:lpstr>Söhne</vt:lpstr>
      <vt:lpstr>Times New Roman</vt:lpstr>
      <vt:lpstr>AccentBoxVTI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tran14335@gmail.com</dc:creator>
  <cp:lastModifiedBy>tran14335@gmail.com</cp:lastModifiedBy>
  <cp:revision>3</cp:revision>
  <dcterms:created xsi:type="dcterms:W3CDTF">2023-05-18T10:45:31Z</dcterms:created>
  <dcterms:modified xsi:type="dcterms:W3CDTF">2023-05-18T13:36:57Z</dcterms:modified>
</cp:coreProperties>
</file>